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1" r:id="rId2"/>
    <p:sldId id="2563" r:id="rId3"/>
    <p:sldId id="2564" r:id="rId4"/>
    <p:sldId id="2566" r:id="rId5"/>
    <p:sldId id="2572" r:id="rId6"/>
    <p:sldId id="2581" r:id="rId7"/>
    <p:sldId id="2588" r:id="rId8"/>
    <p:sldId id="2570" r:id="rId9"/>
    <p:sldId id="2575" r:id="rId10"/>
    <p:sldId id="2576" r:id="rId11"/>
    <p:sldId id="2577" r:id="rId12"/>
    <p:sldId id="2589" r:id="rId13"/>
    <p:sldId id="2590" r:id="rId14"/>
    <p:sldId id="2591" r:id="rId15"/>
    <p:sldId id="2592" r:id="rId16"/>
    <p:sldId id="2593" r:id="rId17"/>
    <p:sldId id="2578" r:id="rId18"/>
    <p:sldId id="2579" r:id="rId19"/>
    <p:sldId id="2580" r:id="rId20"/>
    <p:sldId id="2582" r:id="rId21"/>
    <p:sldId id="2594" r:id="rId22"/>
    <p:sldId id="25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nflower Grants Foundation: Kansas State Chapter of P.E.O." id="{54D70ACB-FE99-4B30-873E-E0EFA28F5B1A}">
          <p14:sldIdLst>
            <p14:sldId id="2561"/>
          </p14:sldIdLst>
        </p14:section>
        <p14:section name="Introduction to the Sunflower Grants Foundation" id="{375D9C52-BB71-4859-B2B9-4E65AC8C9ADA}">
          <p14:sldIdLst>
            <p14:sldId id="2563"/>
            <p14:sldId id="2564"/>
            <p14:sldId id="2566"/>
            <p14:sldId id="2572"/>
            <p14:sldId id="2581"/>
            <p14:sldId id="2588"/>
            <p14:sldId id="2570"/>
          </p14:sldIdLst>
        </p14:section>
        <p14:section name="Grant Application Process" id="{4D2F80FE-2741-4C3B-AA41-647BF630D42A}">
          <p14:sldIdLst>
            <p14:sldId id="2575"/>
            <p14:sldId id="2576"/>
            <p14:sldId id="2577"/>
            <p14:sldId id="2589"/>
            <p14:sldId id="2590"/>
            <p14:sldId id="2591"/>
            <p14:sldId id="2592"/>
            <p14:sldId id="2593"/>
            <p14:sldId id="2578"/>
          </p14:sldIdLst>
        </p14:section>
        <p14:section name="Funding and Support" id="{3CCE4FD0-3ED9-4127-99DA-B8564F473353}">
          <p14:sldIdLst>
            <p14:sldId id="2579"/>
            <p14:sldId id="2580"/>
            <p14:sldId id="2582"/>
          </p14:sldIdLst>
        </p14:section>
        <p14:section name="Conclusion" id="{8F689226-0D18-406E-B2AF-D68DA4412A00}">
          <p14:sldIdLst>
            <p14:sldId id="2594"/>
            <p14:sldId id="25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50" autoAdjust="0"/>
    <p:restoredTop sz="94660"/>
  </p:normalViewPr>
  <p:slideViewPr>
    <p:cSldViewPr snapToGrid="0">
      <p:cViewPr varScale="1">
        <p:scale>
          <a:sx n="97" d="100"/>
          <a:sy n="97" d="100"/>
        </p:scale>
        <p:origin x="990" y="30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jpeg"/></Relationships>
</file>

<file path=ppt/diagrams/_rels/data2.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A5D052-82CF-4104-BD95-E3797103208E}"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063DA306-D7E8-41AD-BBB7-FBFCB6818E8D}">
      <dgm:prSet/>
      <dgm:spPr/>
      <dgm:t>
        <a:bodyPr/>
        <a:lstStyle/>
        <a:p>
          <a:pPr>
            <a:lnSpc>
              <a:spcPct val="100000"/>
            </a:lnSpc>
            <a:defRPr b="1"/>
          </a:pPr>
          <a:r>
            <a:rPr lang="en-US"/>
            <a:t>Application Submission</a:t>
          </a:r>
        </a:p>
      </dgm:t>
    </dgm:pt>
    <dgm:pt modelId="{E7E5A175-A4BE-4908-8E6C-12DB85BBF33E}" type="parTrans" cxnId="{157ED192-776C-44BE-98B6-D833F39352E6}">
      <dgm:prSet/>
      <dgm:spPr/>
      <dgm:t>
        <a:bodyPr/>
        <a:lstStyle/>
        <a:p>
          <a:endParaRPr lang="en-US"/>
        </a:p>
      </dgm:t>
    </dgm:pt>
    <dgm:pt modelId="{108CFA81-CEFA-47A9-BA8D-FD46566606A6}" type="sibTrans" cxnId="{157ED192-776C-44BE-98B6-D833F39352E6}">
      <dgm:prSet/>
      <dgm:spPr/>
      <dgm:t>
        <a:bodyPr/>
        <a:lstStyle/>
        <a:p>
          <a:pPr>
            <a:lnSpc>
              <a:spcPct val="100000"/>
            </a:lnSpc>
            <a:defRPr b="1"/>
          </a:pPr>
          <a:endParaRPr lang="en-US"/>
        </a:p>
      </dgm:t>
    </dgm:pt>
    <dgm:pt modelId="{E49DCDA7-E59F-4D74-8BF8-037E37B661BB}">
      <dgm:prSet custT="1"/>
      <dgm:spPr/>
      <dgm:t>
        <a:bodyPr/>
        <a:lstStyle/>
        <a:p>
          <a:pPr>
            <a:lnSpc>
              <a:spcPct val="100000"/>
            </a:lnSpc>
          </a:pPr>
          <a:r>
            <a:rPr lang="en-US" sz="1600" dirty="0"/>
            <a:t>Applications are submitted by the applicant’s P.E.O. sponsor to the current president of the Board of Trustees who then reviews them for completeness and then forwards them to board members.</a:t>
          </a:r>
        </a:p>
        <a:p>
          <a:pPr>
            <a:lnSpc>
              <a:spcPct val="100000"/>
            </a:lnSpc>
          </a:pPr>
          <a:endParaRPr lang="en-US" sz="1600" dirty="0"/>
        </a:p>
        <a:p>
          <a:pPr>
            <a:lnSpc>
              <a:spcPct val="100000"/>
            </a:lnSpc>
          </a:pPr>
          <a:r>
            <a:rPr lang="en-US" sz="1800" b="1" dirty="0"/>
            <a:t>Grant Awarding</a:t>
          </a:r>
        </a:p>
        <a:p>
          <a:pPr>
            <a:lnSpc>
              <a:spcPct val="100000"/>
            </a:lnSpc>
          </a:pPr>
          <a:r>
            <a:rPr lang="en-US" sz="1600" b="0" dirty="0"/>
            <a:t>The Board of Trustees meets 3 times a year, about  a month after the application deadlines of February1, May 1 and October 1 to consider the requests and distribute the funds.</a:t>
          </a:r>
          <a:endParaRPr lang="en-US" sz="1800" b="0" dirty="0"/>
        </a:p>
        <a:p>
          <a:pPr>
            <a:lnSpc>
              <a:spcPct val="100000"/>
            </a:lnSpc>
          </a:pPr>
          <a:endParaRPr lang="en-US" sz="1800" b="1" dirty="0"/>
        </a:p>
      </dgm:t>
    </dgm:pt>
    <dgm:pt modelId="{17C42928-6D3B-4937-978B-4EB15E68EB81}" type="parTrans" cxnId="{5378C8A1-CAB2-450E-A65F-F80C88DF688D}">
      <dgm:prSet/>
      <dgm:spPr/>
      <dgm:t>
        <a:bodyPr/>
        <a:lstStyle/>
        <a:p>
          <a:endParaRPr lang="en-US"/>
        </a:p>
      </dgm:t>
    </dgm:pt>
    <dgm:pt modelId="{07C5C8F4-1DF3-4C77-B813-72EEFCC1497C}" type="sibTrans" cxnId="{5378C8A1-CAB2-450E-A65F-F80C88DF688D}">
      <dgm:prSet/>
      <dgm:spPr/>
      <dgm:t>
        <a:bodyPr/>
        <a:lstStyle/>
        <a:p>
          <a:endParaRPr lang="en-US"/>
        </a:p>
      </dgm:t>
    </dgm:pt>
    <dgm:pt modelId="{09962311-AF3D-4BEE-91D3-0A188AE7FB00}">
      <dgm:prSet/>
      <dgm:spPr/>
      <dgm:t>
        <a:bodyPr/>
        <a:lstStyle/>
        <a:p>
          <a:pPr>
            <a:lnSpc>
              <a:spcPct val="100000"/>
            </a:lnSpc>
            <a:defRPr b="1"/>
          </a:pPr>
          <a:endParaRPr lang="en-US" dirty="0"/>
        </a:p>
      </dgm:t>
    </dgm:pt>
    <dgm:pt modelId="{E438FD3C-C896-41D7-815F-556AC7501C67}" type="parTrans" cxnId="{B7BF577D-F7A2-402A-B038-642C27FD20CF}">
      <dgm:prSet/>
      <dgm:spPr/>
      <dgm:t>
        <a:bodyPr/>
        <a:lstStyle/>
        <a:p>
          <a:endParaRPr lang="en-US"/>
        </a:p>
      </dgm:t>
    </dgm:pt>
    <dgm:pt modelId="{AA25A080-CF01-477B-9D1B-9EE0C6284C50}" type="sibTrans" cxnId="{B7BF577D-F7A2-402A-B038-642C27FD20CF}">
      <dgm:prSet/>
      <dgm:spPr/>
      <dgm:t>
        <a:bodyPr/>
        <a:lstStyle/>
        <a:p>
          <a:pPr>
            <a:lnSpc>
              <a:spcPct val="100000"/>
            </a:lnSpc>
            <a:defRPr b="1"/>
          </a:pPr>
          <a:endParaRPr lang="en-US"/>
        </a:p>
      </dgm:t>
    </dgm:pt>
    <dgm:pt modelId="{AC5A2DA1-716D-4837-9460-869A5F7263A0}">
      <dgm:prSet/>
      <dgm:spPr/>
      <dgm:t>
        <a:bodyPr/>
        <a:lstStyle/>
        <a:p>
          <a:pPr>
            <a:lnSpc>
              <a:spcPct val="100000"/>
            </a:lnSpc>
          </a:pPr>
          <a:endParaRPr lang="en-US" dirty="0"/>
        </a:p>
      </dgm:t>
    </dgm:pt>
    <dgm:pt modelId="{B64EAC5D-2280-4AA3-980E-C0D2E4E0A92D}" type="parTrans" cxnId="{80B992D5-E7ED-4CEC-BBD4-1D1C3F8A073E}">
      <dgm:prSet/>
      <dgm:spPr/>
      <dgm:t>
        <a:bodyPr/>
        <a:lstStyle/>
        <a:p>
          <a:endParaRPr lang="en-US"/>
        </a:p>
      </dgm:t>
    </dgm:pt>
    <dgm:pt modelId="{F72D4636-B337-48A8-BB64-EF7B6692E09F}" type="sibTrans" cxnId="{80B992D5-E7ED-4CEC-BBD4-1D1C3F8A073E}">
      <dgm:prSet/>
      <dgm:spPr/>
      <dgm:t>
        <a:bodyPr/>
        <a:lstStyle/>
        <a:p>
          <a:endParaRPr lang="en-US"/>
        </a:p>
      </dgm:t>
    </dgm:pt>
    <dgm:pt modelId="{0FFB79F5-3684-43ED-B459-F31BBC41F993}">
      <dgm:prSet/>
      <dgm:spPr/>
      <dgm:t>
        <a:bodyPr/>
        <a:lstStyle/>
        <a:p>
          <a:pPr>
            <a:lnSpc>
              <a:spcPct val="100000"/>
            </a:lnSpc>
            <a:defRPr b="1"/>
          </a:pPr>
          <a:endParaRPr lang="en-US" dirty="0"/>
        </a:p>
      </dgm:t>
    </dgm:pt>
    <dgm:pt modelId="{6DAF55FE-4E99-4DBC-B570-341E66E4A8DB}" type="parTrans" cxnId="{E168FD68-1412-4A28-AC29-BB5689AA9039}">
      <dgm:prSet/>
      <dgm:spPr/>
      <dgm:t>
        <a:bodyPr/>
        <a:lstStyle/>
        <a:p>
          <a:endParaRPr lang="en-US"/>
        </a:p>
      </dgm:t>
    </dgm:pt>
    <dgm:pt modelId="{4A45291B-ECF6-49B8-B51F-52A5CD3E59F5}" type="sibTrans" cxnId="{E168FD68-1412-4A28-AC29-BB5689AA9039}">
      <dgm:prSet/>
      <dgm:spPr/>
      <dgm:t>
        <a:bodyPr/>
        <a:lstStyle/>
        <a:p>
          <a:endParaRPr lang="en-US"/>
        </a:p>
      </dgm:t>
    </dgm:pt>
    <dgm:pt modelId="{9F49BD7E-B57E-4267-84D8-1EBF43AF2C05}">
      <dgm:prSet/>
      <dgm:spPr/>
      <dgm:t>
        <a:bodyPr/>
        <a:lstStyle/>
        <a:p>
          <a:pPr>
            <a:lnSpc>
              <a:spcPct val="100000"/>
            </a:lnSpc>
          </a:pPr>
          <a:endParaRPr lang="en-US" dirty="0"/>
        </a:p>
      </dgm:t>
    </dgm:pt>
    <dgm:pt modelId="{B495AE9E-589D-4223-89C4-7D57C29EB0F4}" type="parTrans" cxnId="{28A37320-B4AE-4790-B5B8-30903DCD7ACD}">
      <dgm:prSet/>
      <dgm:spPr/>
      <dgm:t>
        <a:bodyPr/>
        <a:lstStyle/>
        <a:p>
          <a:endParaRPr lang="en-US"/>
        </a:p>
      </dgm:t>
    </dgm:pt>
    <dgm:pt modelId="{28106762-59B7-4FBE-AC49-BCA26CF73060}" type="sibTrans" cxnId="{28A37320-B4AE-4790-B5B8-30903DCD7ACD}">
      <dgm:prSet/>
      <dgm:spPr/>
      <dgm:t>
        <a:bodyPr/>
        <a:lstStyle/>
        <a:p>
          <a:endParaRPr lang="en-US"/>
        </a:p>
      </dgm:t>
    </dgm:pt>
    <dgm:pt modelId="{5F84288B-C54C-447B-B947-AB5F1A278348}" type="pres">
      <dgm:prSet presAssocID="{FDA5D052-82CF-4104-BD95-E3797103208E}" presName="Root" presStyleCnt="0">
        <dgm:presLayoutVars>
          <dgm:dir/>
          <dgm:resizeHandles val="exact"/>
        </dgm:presLayoutVars>
      </dgm:prSet>
      <dgm:spPr/>
    </dgm:pt>
    <dgm:pt modelId="{86F66487-E9CD-4845-9C23-E0460D878476}" type="pres">
      <dgm:prSet presAssocID="{063DA306-D7E8-41AD-BBB7-FBFCB6818E8D}" presName="Composite" presStyleCnt="0"/>
      <dgm:spPr/>
    </dgm:pt>
    <dgm:pt modelId="{9768B8B9-63E4-4FC6-8474-567DCE4CAC26}" type="pres">
      <dgm:prSet presAssocID="{063DA306-D7E8-41AD-BBB7-FBFCB6818E8D}" presName="Picture" presStyleLbl="node1" presStyleIdx="0" presStyleCnt="3" custLinFactNeighborX="268" custLinFactNeighborY="35162"/>
      <dgm:spPr>
        <a:blipFill>
          <a:blip xmlns:r="http://schemas.openxmlformats.org/officeDocument/2006/relationships" r:embed="rId1">
            <a:extLst>
              <a:ext uri="{28A0092B-C50C-407E-A947-70E740481C1C}">
                <a14:useLocalDpi xmlns:a14="http://schemas.microsoft.com/office/drawing/2010/main" val="0"/>
              </a:ext>
            </a:extLst>
          </a:blip>
          <a:srcRect l="16360" r="16889" b="-2"/>
          <a:stretch/>
        </a:blipFill>
      </dgm:spPr>
      <dgm:extLst>
        <a:ext uri="{E40237B7-FDA0-4F09-8148-C483321AD2D9}">
          <dgm14:cNvPr xmlns:dgm14="http://schemas.microsoft.com/office/drawing/2010/diagram" id="0" name="" descr="close up shot of application"/>
        </a:ext>
      </dgm:extLst>
    </dgm:pt>
    <dgm:pt modelId="{5BDAF93E-21B8-45B4-900C-54DAE2BE57C5}" type="pres">
      <dgm:prSet presAssocID="{063DA306-D7E8-41AD-BBB7-FBFCB6818E8D}" presName="Subtitle" presStyleLbl="revTx" presStyleIdx="0" presStyleCnt="6">
        <dgm:presLayoutVars>
          <dgm:chMax val="0"/>
          <dgm:bulletEnabled/>
        </dgm:presLayoutVars>
      </dgm:prSet>
      <dgm:spPr/>
    </dgm:pt>
    <dgm:pt modelId="{9C687ACC-3685-4339-AB47-23A34CA04227}" type="pres">
      <dgm:prSet presAssocID="{063DA306-D7E8-41AD-BBB7-FBFCB6818E8D}" presName="Description" presStyleLbl="revTx" presStyleIdx="1" presStyleCnt="6" custScaleY="30456">
        <dgm:presLayoutVars>
          <dgm:bulletEnabled/>
        </dgm:presLayoutVars>
      </dgm:prSet>
      <dgm:spPr/>
    </dgm:pt>
    <dgm:pt modelId="{1C63E8EA-A9AE-4B74-A17C-FA420F5C6185}" type="pres">
      <dgm:prSet presAssocID="{108CFA81-CEFA-47A9-BA8D-FD46566606A6}" presName="sibTrans" presStyleLbl="sibTrans2D1" presStyleIdx="0" presStyleCnt="0"/>
      <dgm:spPr/>
    </dgm:pt>
    <dgm:pt modelId="{D0425FF8-3472-4F7C-A0F2-46EDE000FD7F}" type="pres">
      <dgm:prSet presAssocID="{09962311-AF3D-4BEE-91D3-0A188AE7FB00}" presName="Composite" presStyleCnt="0"/>
      <dgm:spPr/>
    </dgm:pt>
    <dgm:pt modelId="{54CDF241-9C00-45BB-8814-A2D3E85DE475}" type="pres">
      <dgm:prSet presAssocID="{09962311-AF3D-4BEE-91D3-0A188AE7FB00}" presName="Picture" presStyleLbl="node1" presStyleIdx="1" presStyleCnt="3"/>
      <dgm:spPr/>
    </dgm:pt>
    <dgm:pt modelId="{0319AA35-5875-4F59-B4A0-164BAC875FE1}" type="pres">
      <dgm:prSet presAssocID="{09962311-AF3D-4BEE-91D3-0A188AE7FB00}" presName="Subtitle" presStyleLbl="revTx" presStyleIdx="2" presStyleCnt="6">
        <dgm:presLayoutVars>
          <dgm:chMax val="0"/>
          <dgm:bulletEnabled/>
        </dgm:presLayoutVars>
      </dgm:prSet>
      <dgm:spPr/>
    </dgm:pt>
    <dgm:pt modelId="{F9E2724F-4E3E-42AA-AFEE-19BEC132DADB}" type="pres">
      <dgm:prSet presAssocID="{09962311-AF3D-4BEE-91D3-0A188AE7FB00}" presName="Description" presStyleLbl="revTx" presStyleIdx="3" presStyleCnt="6">
        <dgm:presLayoutVars>
          <dgm:bulletEnabled/>
        </dgm:presLayoutVars>
      </dgm:prSet>
      <dgm:spPr/>
    </dgm:pt>
    <dgm:pt modelId="{24897591-22B1-40AC-A26A-6180B35DA219}" type="pres">
      <dgm:prSet presAssocID="{AA25A080-CF01-477B-9D1B-9EE0C6284C50}" presName="sibTrans" presStyleLbl="sibTrans2D1" presStyleIdx="0" presStyleCnt="0"/>
      <dgm:spPr/>
    </dgm:pt>
    <dgm:pt modelId="{60101457-98E2-4A34-BB99-C2B8B8EEF333}" type="pres">
      <dgm:prSet presAssocID="{0FFB79F5-3684-43ED-B459-F31BBC41F993}" presName="Composite" presStyleCnt="0"/>
      <dgm:spPr/>
    </dgm:pt>
    <dgm:pt modelId="{EFD7FF2A-CA25-4490-9035-22C99771513F}" type="pres">
      <dgm:prSet presAssocID="{0FFB79F5-3684-43ED-B459-F31BBC41F993}" presName="Picture" presStyleLbl="node1" presStyleIdx="2" presStyleCnt="3" custLinFactNeighborX="4751" custLinFactNeighborY="-99278"/>
      <dgm:spPr>
        <a:blipFill>
          <a:blip xmlns:r="http://schemas.openxmlformats.org/officeDocument/2006/relationships" r:embed="rId2">
            <a:extLst>
              <a:ext uri="{28A0092B-C50C-407E-A947-70E740481C1C}">
                <a14:useLocalDpi xmlns:a14="http://schemas.microsoft.com/office/drawing/2010/main" val="0"/>
              </a:ext>
            </a:extLst>
          </a:blip>
          <a:srcRect r="23494" b="-8"/>
          <a:stretch/>
        </a:blipFill>
      </dgm:spPr>
      <dgm:extLst>
        <a:ext uri="{E40237B7-FDA0-4F09-8148-C483321AD2D9}">
          <dgm14:cNvPr xmlns:dgm14="http://schemas.microsoft.com/office/drawing/2010/diagram" id="0" name="" descr="A close of hand placing an award on something."/>
        </a:ext>
      </dgm:extLst>
    </dgm:pt>
    <dgm:pt modelId="{A0BEC835-AEA1-433D-9F0C-54D543C5B4E7}" type="pres">
      <dgm:prSet presAssocID="{0FFB79F5-3684-43ED-B459-F31BBC41F993}" presName="Subtitle" presStyleLbl="revTx" presStyleIdx="4" presStyleCnt="6" custScaleY="2000000">
        <dgm:presLayoutVars>
          <dgm:chMax val="0"/>
          <dgm:bulletEnabled/>
        </dgm:presLayoutVars>
      </dgm:prSet>
      <dgm:spPr/>
    </dgm:pt>
    <dgm:pt modelId="{890C0E78-E9ED-4923-AE44-CE46C8B45E4F}" type="pres">
      <dgm:prSet presAssocID="{0FFB79F5-3684-43ED-B459-F31BBC41F993}" presName="Description" presStyleLbl="revTx" presStyleIdx="5" presStyleCnt="6">
        <dgm:presLayoutVars>
          <dgm:bulletEnabled/>
        </dgm:presLayoutVars>
      </dgm:prSet>
      <dgm:spPr/>
    </dgm:pt>
  </dgm:ptLst>
  <dgm:cxnLst>
    <dgm:cxn modelId="{CD0EC403-D250-409F-A91F-E4F7C6323CA6}" type="presOf" srcId="{063DA306-D7E8-41AD-BBB7-FBFCB6818E8D}" destId="{5BDAF93E-21B8-45B4-900C-54DAE2BE57C5}" srcOrd="0" destOrd="0" presId="urn:microsoft.com/office/officeart/2024/3/layout/verticalVisualTextBlock1"/>
    <dgm:cxn modelId="{29F8481F-6CFE-46BD-BE3F-5943529252C9}" type="presOf" srcId="{AC5A2DA1-716D-4837-9460-869A5F7263A0}" destId="{F9E2724F-4E3E-42AA-AFEE-19BEC132DADB}" srcOrd="0" destOrd="0" presId="urn:microsoft.com/office/officeart/2024/3/layout/verticalVisualTextBlock1"/>
    <dgm:cxn modelId="{28A37320-B4AE-4790-B5B8-30903DCD7ACD}" srcId="{0FFB79F5-3684-43ED-B459-F31BBC41F993}" destId="{9F49BD7E-B57E-4267-84D8-1EBF43AF2C05}" srcOrd="0" destOrd="0" parTransId="{B495AE9E-589D-4223-89C4-7D57C29EB0F4}" sibTransId="{28106762-59B7-4FBE-AC49-BCA26CF73060}"/>
    <dgm:cxn modelId="{8AA4C320-B646-4788-A256-2C4ACB331370}" type="presOf" srcId="{9F49BD7E-B57E-4267-84D8-1EBF43AF2C05}" destId="{890C0E78-E9ED-4923-AE44-CE46C8B45E4F}" srcOrd="0" destOrd="0" presId="urn:microsoft.com/office/officeart/2024/3/layout/verticalVisualTextBlock1"/>
    <dgm:cxn modelId="{8FA13122-F2FD-4A63-B92D-6224E0A38F79}" type="presOf" srcId="{09962311-AF3D-4BEE-91D3-0A188AE7FB00}" destId="{0319AA35-5875-4F59-B4A0-164BAC875FE1}" srcOrd="0" destOrd="0" presId="urn:microsoft.com/office/officeart/2024/3/layout/verticalVisualTextBlock1"/>
    <dgm:cxn modelId="{C5DF9261-58FF-4529-B648-538E6F8E55B2}" type="presOf" srcId="{E49DCDA7-E59F-4D74-8BF8-037E37B661BB}" destId="{9C687ACC-3685-4339-AB47-23A34CA04227}" srcOrd="0" destOrd="0" presId="urn:microsoft.com/office/officeart/2024/3/layout/verticalVisualTextBlock1"/>
    <dgm:cxn modelId="{E168FD68-1412-4A28-AC29-BB5689AA9039}" srcId="{FDA5D052-82CF-4104-BD95-E3797103208E}" destId="{0FFB79F5-3684-43ED-B459-F31BBC41F993}" srcOrd="2" destOrd="0" parTransId="{6DAF55FE-4E99-4DBC-B570-341E66E4A8DB}" sibTransId="{4A45291B-ECF6-49B8-B51F-52A5CD3E59F5}"/>
    <dgm:cxn modelId="{B7BF577D-F7A2-402A-B038-642C27FD20CF}" srcId="{FDA5D052-82CF-4104-BD95-E3797103208E}" destId="{09962311-AF3D-4BEE-91D3-0A188AE7FB00}" srcOrd="1" destOrd="0" parTransId="{E438FD3C-C896-41D7-815F-556AC7501C67}" sibTransId="{AA25A080-CF01-477B-9D1B-9EE0C6284C50}"/>
    <dgm:cxn modelId="{157ED192-776C-44BE-98B6-D833F39352E6}" srcId="{FDA5D052-82CF-4104-BD95-E3797103208E}" destId="{063DA306-D7E8-41AD-BBB7-FBFCB6818E8D}" srcOrd="0" destOrd="0" parTransId="{E7E5A175-A4BE-4908-8E6C-12DB85BBF33E}" sibTransId="{108CFA81-CEFA-47A9-BA8D-FD46566606A6}"/>
    <dgm:cxn modelId="{C6F8BD9A-0C42-4F99-A0B0-1E621CDC5160}" type="presOf" srcId="{0FFB79F5-3684-43ED-B459-F31BBC41F993}" destId="{A0BEC835-AEA1-433D-9F0C-54D543C5B4E7}" srcOrd="0" destOrd="0" presId="urn:microsoft.com/office/officeart/2024/3/layout/verticalVisualTextBlock1"/>
    <dgm:cxn modelId="{B65FB99D-5874-41B4-9BBC-C8141B325EFC}" type="presOf" srcId="{FDA5D052-82CF-4104-BD95-E3797103208E}" destId="{5F84288B-C54C-447B-B947-AB5F1A278348}" srcOrd="0" destOrd="0" presId="urn:microsoft.com/office/officeart/2024/3/layout/verticalVisualTextBlock1"/>
    <dgm:cxn modelId="{5378C8A1-CAB2-450E-A65F-F80C88DF688D}" srcId="{063DA306-D7E8-41AD-BBB7-FBFCB6818E8D}" destId="{E49DCDA7-E59F-4D74-8BF8-037E37B661BB}" srcOrd="0" destOrd="0" parTransId="{17C42928-6D3B-4937-978B-4EB15E68EB81}" sibTransId="{07C5C8F4-1DF3-4C77-B813-72EEFCC1497C}"/>
    <dgm:cxn modelId="{AF3F15B2-B9F6-42EB-8992-316BCE6F08C5}" type="presOf" srcId="{AA25A080-CF01-477B-9D1B-9EE0C6284C50}" destId="{24897591-22B1-40AC-A26A-6180B35DA219}" srcOrd="0" destOrd="0" presId="urn:microsoft.com/office/officeart/2024/3/layout/verticalVisualTextBlock1"/>
    <dgm:cxn modelId="{80B992D5-E7ED-4CEC-BBD4-1D1C3F8A073E}" srcId="{09962311-AF3D-4BEE-91D3-0A188AE7FB00}" destId="{AC5A2DA1-716D-4837-9460-869A5F7263A0}" srcOrd="0" destOrd="0" parTransId="{B64EAC5D-2280-4AA3-980E-C0D2E4E0A92D}" sibTransId="{F72D4636-B337-48A8-BB64-EF7B6692E09F}"/>
    <dgm:cxn modelId="{BC3354E1-9CF5-4DBA-872A-32683EE7305D}" type="presOf" srcId="{108CFA81-CEFA-47A9-BA8D-FD46566606A6}" destId="{1C63E8EA-A9AE-4B74-A17C-FA420F5C6185}" srcOrd="0" destOrd="0" presId="urn:microsoft.com/office/officeart/2024/3/layout/verticalVisualTextBlock1"/>
    <dgm:cxn modelId="{A9C10B81-0BDF-48F4-9F4B-B175FFAE1420}" type="presParOf" srcId="{5F84288B-C54C-447B-B947-AB5F1A278348}" destId="{86F66487-E9CD-4845-9C23-E0460D878476}" srcOrd="0" destOrd="0" presId="urn:microsoft.com/office/officeart/2024/3/layout/verticalVisualTextBlock1"/>
    <dgm:cxn modelId="{9135F3F2-C81E-41BE-9DC8-7176CD461276}" type="presParOf" srcId="{86F66487-E9CD-4845-9C23-E0460D878476}" destId="{9768B8B9-63E4-4FC6-8474-567DCE4CAC26}" srcOrd="0" destOrd="0" presId="urn:microsoft.com/office/officeart/2024/3/layout/verticalVisualTextBlock1"/>
    <dgm:cxn modelId="{E1C90794-48AC-4477-B8D7-F091DB6A5998}" type="presParOf" srcId="{86F66487-E9CD-4845-9C23-E0460D878476}" destId="{5BDAF93E-21B8-45B4-900C-54DAE2BE57C5}" srcOrd="1" destOrd="0" presId="urn:microsoft.com/office/officeart/2024/3/layout/verticalVisualTextBlock1"/>
    <dgm:cxn modelId="{090F1FC9-6661-413D-9F60-F922FDD98E2A}" type="presParOf" srcId="{86F66487-E9CD-4845-9C23-E0460D878476}" destId="{9C687ACC-3685-4339-AB47-23A34CA04227}" srcOrd="2" destOrd="0" presId="urn:microsoft.com/office/officeart/2024/3/layout/verticalVisualTextBlock1"/>
    <dgm:cxn modelId="{01F59E64-7209-4BC3-BF7A-1B16B81A010A}" type="presParOf" srcId="{5F84288B-C54C-447B-B947-AB5F1A278348}" destId="{1C63E8EA-A9AE-4B74-A17C-FA420F5C6185}" srcOrd="1" destOrd="0" presId="urn:microsoft.com/office/officeart/2024/3/layout/verticalVisualTextBlock1"/>
    <dgm:cxn modelId="{77D420F9-13CF-4B24-911C-1BE6A582EE51}" type="presParOf" srcId="{5F84288B-C54C-447B-B947-AB5F1A278348}" destId="{D0425FF8-3472-4F7C-A0F2-46EDE000FD7F}" srcOrd="2" destOrd="0" presId="urn:microsoft.com/office/officeart/2024/3/layout/verticalVisualTextBlock1"/>
    <dgm:cxn modelId="{FC367237-0964-4B91-A2D9-20415AC61348}" type="presParOf" srcId="{D0425FF8-3472-4F7C-A0F2-46EDE000FD7F}" destId="{54CDF241-9C00-45BB-8814-A2D3E85DE475}" srcOrd="0" destOrd="0" presId="urn:microsoft.com/office/officeart/2024/3/layout/verticalVisualTextBlock1"/>
    <dgm:cxn modelId="{8C644A60-900B-4BA3-A270-940D7B02045F}" type="presParOf" srcId="{D0425FF8-3472-4F7C-A0F2-46EDE000FD7F}" destId="{0319AA35-5875-4F59-B4A0-164BAC875FE1}" srcOrd="1" destOrd="0" presId="urn:microsoft.com/office/officeart/2024/3/layout/verticalVisualTextBlock1"/>
    <dgm:cxn modelId="{B3ABB6AA-8ED2-49B7-B46E-6DA8E847F11A}" type="presParOf" srcId="{D0425FF8-3472-4F7C-A0F2-46EDE000FD7F}" destId="{F9E2724F-4E3E-42AA-AFEE-19BEC132DADB}" srcOrd="2" destOrd="0" presId="urn:microsoft.com/office/officeart/2024/3/layout/verticalVisualTextBlock1"/>
    <dgm:cxn modelId="{413022DE-BF39-416F-97B4-735537D8819D}" type="presParOf" srcId="{5F84288B-C54C-447B-B947-AB5F1A278348}" destId="{24897591-22B1-40AC-A26A-6180B35DA219}" srcOrd="3" destOrd="0" presId="urn:microsoft.com/office/officeart/2024/3/layout/verticalVisualTextBlock1"/>
    <dgm:cxn modelId="{0A3326D8-5202-4067-B54C-3055125EFFCD}" type="presParOf" srcId="{5F84288B-C54C-447B-B947-AB5F1A278348}" destId="{60101457-98E2-4A34-BB99-C2B8B8EEF333}" srcOrd="4" destOrd="0" presId="urn:microsoft.com/office/officeart/2024/3/layout/verticalVisualTextBlock1"/>
    <dgm:cxn modelId="{A28E80D8-B995-4E8C-9F94-1F5386A43B6E}" type="presParOf" srcId="{60101457-98E2-4A34-BB99-C2B8B8EEF333}" destId="{EFD7FF2A-CA25-4490-9035-22C99771513F}" srcOrd="0" destOrd="0" presId="urn:microsoft.com/office/officeart/2024/3/layout/verticalVisualTextBlock1"/>
    <dgm:cxn modelId="{8455C665-2A39-4109-A796-1789BD7F36A5}" type="presParOf" srcId="{60101457-98E2-4A34-BB99-C2B8B8EEF333}" destId="{A0BEC835-AEA1-433D-9F0C-54D543C5B4E7}" srcOrd="1" destOrd="0" presId="urn:microsoft.com/office/officeart/2024/3/layout/verticalVisualTextBlock1"/>
    <dgm:cxn modelId="{399F2971-5864-4886-AAAF-0D05C014D260}" type="presParOf" srcId="{60101457-98E2-4A34-BB99-C2B8B8EEF333}" destId="{890C0E78-E9ED-4923-AE44-CE46C8B45E4F}"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7284E0-F030-4935-ACA5-63EF2F122C23}" type="doc">
      <dgm:prSet loTypeId="urn:microsoft.com/office/officeart/2008/layout/BendingPictureBlocks" loCatId="picture" qsTypeId="urn:microsoft.com/office/officeart/2005/8/quickstyle/simple1" qsCatId="simple" csTypeId="urn:microsoft.com/office/officeart/2005/8/colors/accent1_2" csCatId="accent1" phldr="1"/>
      <dgm:spPr/>
    </dgm:pt>
    <dgm:pt modelId="{64D2B18C-74E1-4A8A-9355-C47307954665}">
      <dgm:prSet phldrT="[Text]"/>
      <dgm:spPr/>
      <dgm:t>
        <a:bodyPr/>
        <a:lstStyle/>
        <a:p>
          <a:endParaRPr lang="en-US" dirty="0"/>
        </a:p>
      </dgm:t>
    </dgm:pt>
    <dgm:pt modelId="{16115F60-9AC0-4FD0-8877-F87247685F9C}" type="parTrans" cxnId="{727C48DA-2EEE-4784-B3BC-60AD1D97DDB0}">
      <dgm:prSet/>
      <dgm:spPr/>
      <dgm:t>
        <a:bodyPr/>
        <a:lstStyle/>
        <a:p>
          <a:endParaRPr lang="en-US"/>
        </a:p>
      </dgm:t>
    </dgm:pt>
    <dgm:pt modelId="{B88AD63B-57B8-441D-B856-973B7137D881}" type="sibTrans" cxnId="{727C48DA-2EEE-4784-B3BC-60AD1D97DDB0}">
      <dgm:prSet/>
      <dgm:spPr/>
      <dgm:t>
        <a:bodyPr/>
        <a:lstStyle/>
        <a:p>
          <a:endParaRPr lang="en-US"/>
        </a:p>
      </dgm:t>
    </dgm:pt>
    <dgm:pt modelId="{D937A6F0-F820-4EF9-AF36-F61B52A8806C}" type="pres">
      <dgm:prSet presAssocID="{807284E0-F030-4935-ACA5-63EF2F122C23}" presName="Name0" presStyleCnt="0">
        <dgm:presLayoutVars>
          <dgm:dir/>
          <dgm:resizeHandles/>
        </dgm:presLayoutVars>
      </dgm:prSet>
      <dgm:spPr/>
    </dgm:pt>
    <dgm:pt modelId="{D9937077-2830-4487-AD32-532239BBF38C}" type="pres">
      <dgm:prSet presAssocID="{64D2B18C-74E1-4A8A-9355-C47307954665}" presName="composite" presStyleCnt="0"/>
      <dgm:spPr/>
    </dgm:pt>
    <dgm:pt modelId="{A6F56E41-4007-4153-80CB-36AB45E0878E}" type="pres">
      <dgm:prSet presAssocID="{64D2B18C-74E1-4A8A-9355-C47307954665}" presName="rect1" presStyleLbl="b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extLst>
        <a:ext uri="{E40237B7-FDA0-4F09-8148-C483321AD2D9}">
          <dgm14:cNvPr xmlns:dgm14="http://schemas.microsoft.com/office/drawing/2010/diagram" id="0" name="" descr="Service dog"/>
        </a:ext>
      </dgm:extLst>
    </dgm:pt>
    <dgm:pt modelId="{C68D4369-096B-471C-B73C-0608C22B8FF9}" type="pres">
      <dgm:prSet presAssocID="{64D2B18C-74E1-4A8A-9355-C47307954665}" presName="rect2" presStyleLbl="node1" presStyleIdx="0" presStyleCnt="1" custLinFactNeighborX="-46000" custLinFactNeighborY="-44021">
        <dgm:presLayoutVars>
          <dgm:bulletEnabled val="1"/>
        </dgm:presLayoutVars>
      </dgm:prSet>
      <dgm:spPr/>
    </dgm:pt>
  </dgm:ptLst>
  <dgm:cxnLst>
    <dgm:cxn modelId="{F4C85448-54B5-4BB0-9508-4294D7685E59}" type="presOf" srcId="{807284E0-F030-4935-ACA5-63EF2F122C23}" destId="{D937A6F0-F820-4EF9-AF36-F61B52A8806C}" srcOrd="0" destOrd="0" presId="urn:microsoft.com/office/officeart/2008/layout/BendingPictureBlocks"/>
    <dgm:cxn modelId="{0C489D96-7061-450D-BD72-622F2A5FE984}" type="presOf" srcId="{64D2B18C-74E1-4A8A-9355-C47307954665}" destId="{C68D4369-096B-471C-B73C-0608C22B8FF9}" srcOrd="0" destOrd="0" presId="urn:microsoft.com/office/officeart/2008/layout/BendingPictureBlocks"/>
    <dgm:cxn modelId="{727C48DA-2EEE-4784-B3BC-60AD1D97DDB0}" srcId="{807284E0-F030-4935-ACA5-63EF2F122C23}" destId="{64D2B18C-74E1-4A8A-9355-C47307954665}" srcOrd="0" destOrd="0" parTransId="{16115F60-9AC0-4FD0-8877-F87247685F9C}" sibTransId="{B88AD63B-57B8-441D-B856-973B7137D881}"/>
    <dgm:cxn modelId="{07D79D43-4C82-4D5A-9AFB-1EB0B2588BB8}" type="presParOf" srcId="{D937A6F0-F820-4EF9-AF36-F61B52A8806C}" destId="{D9937077-2830-4487-AD32-532239BBF38C}" srcOrd="0" destOrd="0" presId="urn:microsoft.com/office/officeart/2008/layout/BendingPictureBlocks"/>
    <dgm:cxn modelId="{991B4508-1837-4A9B-9F91-81961C66D83B}" type="presParOf" srcId="{D9937077-2830-4487-AD32-532239BBF38C}" destId="{A6F56E41-4007-4153-80CB-36AB45E0878E}" srcOrd="0" destOrd="0" presId="urn:microsoft.com/office/officeart/2008/layout/BendingPictureBlocks"/>
    <dgm:cxn modelId="{D310AF0A-EC8B-47C8-A73F-4631EE86D63F}" type="presParOf" srcId="{D9937077-2830-4487-AD32-532239BBF38C}" destId="{C68D4369-096B-471C-B73C-0608C22B8FF9}" srcOrd="1" destOrd="0" presId="urn:microsoft.com/office/officeart/2008/layout/Bend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8B8B9-63E4-4FC6-8474-567DCE4CAC26}">
      <dsp:nvSpPr>
        <dsp:cNvPr id="0" name=""/>
        <dsp:cNvSpPr/>
      </dsp:nvSpPr>
      <dsp:spPr>
        <a:xfrm>
          <a:off x="3907" y="512625"/>
          <a:ext cx="1457897" cy="145789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6360" r="16889" b="-2"/>
          <a:stretch/>
        </a:blipFill>
        <a:ln>
          <a:noFill/>
        </a:ln>
        <a:effectLst/>
      </dsp:spPr>
      <dsp:style>
        <a:lnRef idx="0">
          <a:scrgbClr r="0" g="0" b="0"/>
        </a:lnRef>
        <a:fillRef idx="3">
          <a:scrgbClr r="0" g="0" b="0"/>
        </a:fillRef>
        <a:effectRef idx="2">
          <a:scrgbClr r="0" g="0" b="0"/>
        </a:effectRef>
        <a:fontRef idx="minor">
          <a:schemeClr val="lt1"/>
        </a:fontRef>
      </dsp:style>
    </dsp:sp>
    <dsp:sp modelId="{5BDAF93E-21B8-45B4-900C-54DAE2BE57C5}">
      <dsp:nvSpPr>
        <dsp:cNvPr id="0" name=""/>
        <dsp:cNvSpPr/>
      </dsp:nvSpPr>
      <dsp:spPr>
        <a:xfrm>
          <a:off x="1637897" y="0"/>
          <a:ext cx="5084632" cy="324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Application Submission</a:t>
          </a:r>
        </a:p>
      </dsp:txBody>
      <dsp:txXfrm>
        <a:off x="1637897" y="0"/>
        <a:ext cx="5084632" cy="324993"/>
      </dsp:txXfrm>
    </dsp:sp>
    <dsp:sp modelId="{9C687ACC-3685-4339-AB47-23A34CA04227}">
      <dsp:nvSpPr>
        <dsp:cNvPr id="0" name=""/>
        <dsp:cNvSpPr/>
      </dsp:nvSpPr>
      <dsp:spPr>
        <a:xfrm>
          <a:off x="1637897" y="718927"/>
          <a:ext cx="5084632" cy="345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20320" bIns="20320" numCol="1" spcCol="1270" anchor="t" anchorCtr="0">
          <a:noAutofit/>
        </a:bodyPr>
        <a:lstStyle/>
        <a:p>
          <a:pPr marL="0" lvl="0" indent="0" algn="l" defTabSz="711200">
            <a:lnSpc>
              <a:spcPct val="100000"/>
            </a:lnSpc>
            <a:spcBef>
              <a:spcPct val="0"/>
            </a:spcBef>
            <a:spcAft>
              <a:spcPct val="35000"/>
            </a:spcAft>
            <a:buNone/>
          </a:pPr>
          <a:r>
            <a:rPr lang="en-US" sz="1600" kern="1200" dirty="0"/>
            <a:t>Applications are submitted by the applicant’s P.E.O. sponsor to the current president of the Board of Trustees who then reviews them for completeness and then forwards them to board members.</a:t>
          </a:r>
        </a:p>
        <a:p>
          <a:pPr marL="0" lvl="0" indent="0" algn="l" defTabSz="711200">
            <a:lnSpc>
              <a:spcPct val="100000"/>
            </a:lnSpc>
            <a:spcBef>
              <a:spcPct val="0"/>
            </a:spcBef>
            <a:spcAft>
              <a:spcPct val="35000"/>
            </a:spcAft>
            <a:buNone/>
          </a:pPr>
          <a:endParaRPr lang="en-US" sz="1600" kern="1200" dirty="0"/>
        </a:p>
        <a:p>
          <a:pPr marL="0" lvl="0" indent="0" algn="l" defTabSz="711200">
            <a:lnSpc>
              <a:spcPct val="100000"/>
            </a:lnSpc>
            <a:spcBef>
              <a:spcPct val="0"/>
            </a:spcBef>
            <a:spcAft>
              <a:spcPct val="35000"/>
            </a:spcAft>
            <a:buNone/>
          </a:pPr>
          <a:r>
            <a:rPr lang="en-US" sz="1800" b="1" kern="1200" dirty="0"/>
            <a:t>Grant Awarding</a:t>
          </a:r>
        </a:p>
        <a:p>
          <a:pPr marL="0" lvl="0" indent="0" algn="l" defTabSz="711200">
            <a:lnSpc>
              <a:spcPct val="100000"/>
            </a:lnSpc>
            <a:spcBef>
              <a:spcPct val="0"/>
            </a:spcBef>
            <a:spcAft>
              <a:spcPct val="35000"/>
            </a:spcAft>
            <a:buNone/>
          </a:pPr>
          <a:r>
            <a:rPr lang="en-US" sz="1600" b="0" kern="1200" dirty="0"/>
            <a:t>The Board of Trustees meets 3 times a year, about  a month after the application deadlines of February1, May 1 and October 1 to consider the requests and distribute the funds.</a:t>
          </a:r>
          <a:endParaRPr lang="en-US" sz="1800" b="0" kern="1200" dirty="0"/>
        </a:p>
        <a:p>
          <a:pPr marL="0" lvl="0" indent="0" algn="l" defTabSz="711200">
            <a:lnSpc>
              <a:spcPct val="100000"/>
            </a:lnSpc>
            <a:spcBef>
              <a:spcPct val="0"/>
            </a:spcBef>
            <a:spcAft>
              <a:spcPct val="35000"/>
            </a:spcAft>
            <a:buNone/>
          </a:pPr>
          <a:endParaRPr lang="en-US" sz="1800" b="1" kern="1200" dirty="0"/>
        </a:p>
      </dsp:txBody>
      <dsp:txXfrm>
        <a:off x="1637897" y="718927"/>
        <a:ext cx="5084632" cy="345037"/>
      </dsp:txXfrm>
    </dsp:sp>
    <dsp:sp modelId="{54CDF241-9C00-45BB-8814-A2D3E85DE475}">
      <dsp:nvSpPr>
        <dsp:cNvPr id="0" name=""/>
        <dsp:cNvSpPr/>
      </dsp:nvSpPr>
      <dsp:spPr>
        <a:xfrm>
          <a:off x="0" y="1574529"/>
          <a:ext cx="1457897" cy="145789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319AA35-5875-4F59-B4A0-164BAC875FE1}">
      <dsp:nvSpPr>
        <dsp:cNvPr id="0" name=""/>
        <dsp:cNvSpPr/>
      </dsp:nvSpPr>
      <dsp:spPr>
        <a:xfrm>
          <a:off x="1637897" y="1574529"/>
          <a:ext cx="5084632" cy="145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 rIns="10160" bIns="10160" numCol="1" spcCol="1270" anchor="t" anchorCtr="0">
          <a:noAutofit/>
        </a:bodyPr>
        <a:lstStyle/>
        <a:p>
          <a:pPr marL="0" lvl="0" indent="0" algn="l" defTabSz="355600">
            <a:lnSpc>
              <a:spcPct val="100000"/>
            </a:lnSpc>
            <a:spcBef>
              <a:spcPct val="0"/>
            </a:spcBef>
            <a:spcAft>
              <a:spcPct val="35000"/>
            </a:spcAft>
            <a:buNone/>
            <a:defRPr b="1"/>
          </a:pPr>
          <a:endParaRPr lang="en-US" sz="800" kern="1200" dirty="0"/>
        </a:p>
      </dsp:txBody>
      <dsp:txXfrm>
        <a:off x="1637897" y="1574529"/>
        <a:ext cx="5084632" cy="145789"/>
      </dsp:txXfrm>
    </dsp:sp>
    <dsp:sp modelId="{F9E2724F-4E3E-42AA-AFEE-19BEC132DADB}">
      <dsp:nvSpPr>
        <dsp:cNvPr id="0" name=""/>
        <dsp:cNvSpPr/>
      </dsp:nvSpPr>
      <dsp:spPr>
        <a:xfrm>
          <a:off x="1637897" y="1720318"/>
          <a:ext cx="5084632" cy="1312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endParaRPr lang="en-US" sz="1400" kern="1200" dirty="0"/>
        </a:p>
      </dsp:txBody>
      <dsp:txXfrm>
        <a:off x="1637897" y="1720318"/>
        <a:ext cx="5084632" cy="1312107"/>
      </dsp:txXfrm>
    </dsp:sp>
    <dsp:sp modelId="{EFD7FF2A-CA25-4490-9035-22C99771513F}">
      <dsp:nvSpPr>
        <dsp:cNvPr id="0" name=""/>
        <dsp:cNvSpPr/>
      </dsp:nvSpPr>
      <dsp:spPr>
        <a:xfrm>
          <a:off x="69264" y="2555635"/>
          <a:ext cx="1457897" cy="145789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r="23494" b="-8"/>
          <a:stretch/>
        </a:blipFill>
        <a:ln>
          <a:noFill/>
        </a:ln>
        <a:effectLst/>
      </dsp:spPr>
      <dsp:style>
        <a:lnRef idx="0">
          <a:scrgbClr r="0" g="0" b="0"/>
        </a:lnRef>
        <a:fillRef idx="3">
          <a:scrgbClr r="0" g="0" b="0"/>
        </a:fillRef>
        <a:effectRef idx="2">
          <a:scrgbClr r="0" g="0" b="0"/>
        </a:effectRef>
        <a:fontRef idx="minor">
          <a:schemeClr val="lt1"/>
        </a:fontRef>
      </dsp:style>
    </dsp:sp>
    <dsp:sp modelId="{A0BEC835-AEA1-433D-9F0C-54D543C5B4E7}">
      <dsp:nvSpPr>
        <dsp:cNvPr id="0" name=""/>
        <dsp:cNvSpPr/>
      </dsp:nvSpPr>
      <dsp:spPr>
        <a:xfrm>
          <a:off x="1637897" y="3149058"/>
          <a:ext cx="5084632" cy="1797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20320" bIns="20320" numCol="1" spcCol="1270" anchor="t" anchorCtr="0">
          <a:noAutofit/>
        </a:bodyPr>
        <a:lstStyle/>
        <a:p>
          <a:pPr marL="0" lvl="0" indent="0" algn="l" defTabSz="711200">
            <a:lnSpc>
              <a:spcPct val="100000"/>
            </a:lnSpc>
            <a:spcBef>
              <a:spcPct val="0"/>
            </a:spcBef>
            <a:spcAft>
              <a:spcPct val="35000"/>
            </a:spcAft>
            <a:buNone/>
            <a:defRPr b="1"/>
          </a:pPr>
          <a:endParaRPr lang="en-US" sz="1600" kern="1200" dirty="0"/>
        </a:p>
      </dsp:txBody>
      <dsp:txXfrm>
        <a:off x="1637897" y="3149058"/>
        <a:ext cx="5084632" cy="1797786"/>
      </dsp:txXfrm>
    </dsp:sp>
    <dsp:sp modelId="{890C0E78-E9ED-4923-AE44-CE46C8B45E4F}">
      <dsp:nvSpPr>
        <dsp:cNvPr id="0" name=""/>
        <dsp:cNvSpPr/>
      </dsp:nvSpPr>
      <dsp:spPr>
        <a:xfrm>
          <a:off x="1637897" y="4092896"/>
          <a:ext cx="5084632" cy="136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endParaRPr lang="en-US" sz="1400" kern="1200" dirty="0"/>
        </a:p>
      </dsp:txBody>
      <dsp:txXfrm>
        <a:off x="1637897" y="4092896"/>
        <a:ext cx="5084632" cy="1368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56E41-4007-4153-80CB-36AB45E0878E}">
      <dsp:nvSpPr>
        <dsp:cNvPr id="0" name=""/>
        <dsp:cNvSpPr/>
      </dsp:nvSpPr>
      <dsp:spPr>
        <a:xfrm>
          <a:off x="1834832" y="120036"/>
          <a:ext cx="2584167" cy="217346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8D4369-096B-471C-B73C-0608C22B8FF9}">
      <dsp:nvSpPr>
        <dsp:cNvPr id="0" name=""/>
        <dsp:cNvSpPr/>
      </dsp:nvSpPr>
      <dsp:spPr>
        <a:xfrm>
          <a:off x="227895" y="417198"/>
          <a:ext cx="1400526" cy="14005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27895" y="417198"/>
        <a:ext cx="1400526" cy="1400526"/>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15BEF-565D-49E7-982A-06882EAC5020}" type="datetimeFigureOut">
              <a:rPr lang="en-US" smtClean="0"/>
              <a:t>6/13/2025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89FC0B-3607-4AFD-977C-57A9C3BB5A7E}" type="slidenum">
              <a:rPr lang="en-US" smtClean="0"/>
              <a:t>‹#›</a:t>
            </a:fld>
            <a:endParaRPr lang="en-US"/>
          </a:p>
        </p:txBody>
      </p:sp>
    </p:spTree>
    <p:extLst>
      <p:ext uri="{BB962C8B-B14F-4D97-AF65-F5344CB8AC3E}">
        <p14:creationId xmlns:p14="http://schemas.microsoft.com/office/powerpoint/2010/main" val="55402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Welcome to the presentation on the Sunflower Grants Foundation, the Kansas State Chapter of P.E.O. In this session, we will explore the foundation's purpose, its connection to the P.E.O. Sisterhood, and the impactful initiatives it supports.
</a:t>
            </a:r>
          </a:p>
        </p:txBody>
      </p:sp>
      <p:sp>
        <p:nvSpPr>
          <p:cNvPr id="4" name="Slide Number Placeholder 3"/>
          <p:cNvSpPr>
            <a:spLocks noGrp="1"/>
          </p:cNvSpPr>
          <p:nvPr>
            <p:ph type="sldNum" sz="quarter" idx="5"/>
          </p:nvPr>
        </p:nvSpPr>
        <p:spPr/>
        <p:txBody>
          <a:bodyPr/>
          <a:lstStyle/>
          <a:p>
            <a:fld id="{BD1998BF-3501-4DFF-831E-476A0529371B}" type="slidenum">
              <a:rPr lang="en-US" smtClean="0"/>
              <a:t>1</a:t>
            </a:fld>
            <a:endParaRPr lang="en-US"/>
          </a:p>
        </p:txBody>
      </p:sp>
    </p:spTree>
    <p:extLst>
      <p:ext uri="{BB962C8B-B14F-4D97-AF65-F5344CB8AC3E}">
        <p14:creationId xmlns:p14="http://schemas.microsoft.com/office/powerpoint/2010/main" val="2767309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application process involves several steps, including submission of personal information, educational history, and financial need assessment. Detailed requirements are provided to guide applicants.</a:t>
            </a:r>
          </a:p>
        </p:txBody>
      </p:sp>
      <p:sp>
        <p:nvSpPr>
          <p:cNvPr id="4" name="Slide Number Placeholder 3"/>
          <p:cNvSpPr>
            <a:spLocks noGrp="1"/>
          </p:cNvSpPr>
          <p:nvPr>
            <p:ph type="sldNum" sz="quarter" idx="5"/>
          </p:nvPr>
        </p:nvSpPr>
        <p:spPr/>
        <p:txBody>
          <a:bodyPr/>
          <a:lstStyle/>
          <a:p>
            <a:fld id="{BD1998BF-3501-4DFF-831E-476A0529371B}" type="slidenum">
              <a:rPr lang="en-US" smtClean="0"/>
              <a:t>11</a:t>
            </a:fld>
            <a:endParaRPr lang="en-US"/>
          </a:p>
        </p:txBody>
      </p:sp>
    </p:spTree>
    <p:extLst>
      <p:ext uri="{BB962C8B-B14F-4D97-AF65-F5344CB8AC3E}">
        <p14:creationId xmlns:p14="http://schemas.microsoft.com/office/powerpoint/2010/main" val="3561877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89FC0B-3607-4AFD-977C-57A9C3BB5A7E}" type="slidenum">
              <a:rPr lang="en-US" smtClean="0"/>
              <a:t>15</a:t>
            </a:fld>
            <a:endParaRPr lang="en-US"/>
          </a:p>
        </p:txBody>
      </p:sp>
    </p:spTree>
    <p:extLst>
      <p:ext uri="{BB962C8B-B14F-4D97-AF65-F5344CB8AC3E}">
        <p14:creationId xmlns:p14="http://schemas.microsoft.com/office/powerpoint/2010/main" val="2295381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applications are submitted, they undergo a thorough review process. Successful applicants are awarded grants based on their demonstrated need and commitment to education.</a:t>
            </a:r>
          </a:p>
        </p:txBody>
      </p:sp>
      <p:sp>
        <p:nvSpPr>
          <p:cNvPr id="4" name="Slide Number Placeholder 3"/>
          <p:cNvSpPr>
            <a:spLocks noGrp="1"/>
          </p:cNvSpPr>
          <p:nvPr>
            <p:ph type="sldNum" sz="quarter" idx="5"/>
          </p:nvPr>
        </p:nvSpPr>
        <p:spPr/>
        <p:txBody>
          <a:bodyPr/>
          <a:lstStyle/>
          <a:p>
            <a:fld id="{BD1998BF-3501-4DFF-831E-476A0529371B}" type="slidenum">
              <a:rPr lang="en-US" smtClean="0"/>
              <a:t>17</a:t>
            </a:fld>
            <a:endParaRPr lang="en-US"/>
          </a:p>
        </p:txBody>
      </p:sp>
    </p:spTree>
    <p:extLst>
      <p:ext uri="{BB962C8B-B14F-4D97-AF65-F5344CB8AC3E}">
        <p14:creationId xmlns:p14="http://schemas.microsoft.com/office/powerpoint/2010/main" val="4162953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foundation relies on various sources of funding and support to sustain its initiatives. This section discusses potential sources and ways to contribute.</a:t>
            </a:r>
          </a:p>
        </p:txBody>
      </p:sp>
      <p:sp>
        <p:nvSpPr>
          <p:cNvPr id="4" name="Slide Number Placeholder 3"/>
          <p:cNvSpPr>
            <a:spLocks noGrp="1"/>
          </p:cNvSpPr>
          <p:nvPr>
            <p:ph type="sldNum" sz="quarter" idx="5"/>
          </p:nvPr>
        </p:nvSpPr>
        <p:spPr/>
        <p:txBody>
          <a:bodyPr/>
          <a:lstStyle/>
          <a:p>
            <a:fld id="{BD1998BF-3501-4DFF-831E-476A0529371B}" type="slidenum">
              <a:rPr lang="en-US" smtClean="0"/>
              <a:t>18</a:t>
            </a:fld>
            <a:endParaRPr lang="en-US"/>
          </a:p>
        </p:txBody>
      </p:sp>
    </p:spTree>
    <p:extLst>
      <p:ext uri="{BB962C8B-B14F-4D97-AF65-F5344CB8AC3E}">
        <p14:creationId xmlns:p14="http://schemas.microsoft.com/office/powerpoint/2010/main" val="2074233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Funding for the Sunflower Grants Foundation comes from donations, fundraising events, and partnerships with local organizations. These resources are essential for supporting educational grants.</a:t>
            </a:r>
          </a:p>
        </p:txBody>
      </p:sp>
      <p:sp>
        <p:nvSpPr>
          <p:cNvPr id="4" name="Slide Number Placeholder 3"/>
          <p:cNvSpPr>
            <a:spLocks noGrp="1"/>
          </p:cNvSpPr>
          <p:nvPr>
            <p:ph type="sldNum" sz="quarter" idx="5"/>
          </p:nvPr>
        </p:nvSpPr>
        <p:spPr/>
        <p:txBody>
          <a:bodyPr/>
          <a:lstStyle/>
          <a:p>
            <a:fld id="{BD1998BF-3501-4DFF-831E-476A0529371B}" type="slidenum">
              <a:rPr lang="en-US" smtClean="0"/>
              <a:t>19</a:t>
            </a:fld>
            <a:endParaRPr lang="en-US"/>
          </a:p>
        </p:txBody>
      </p:sp>
    </p:spTree>
    <p:extLst>
      <p:ext uri="{BB962C8B-B14F-4D97-AF65-F5344CB8AC3E}">
        <p14:creationId xmlns:p14="http://schemas.microsoft.com/office/powerpoint/2010/main" val="3199311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various ways to contribute to the Sunflower Grants Foundation, including monetary donations, volunteering at events, or helping spread the word about its mission to empower women.</a:t>
            </a:r>
          </a:p>
        </p:txBody>
      </p:sp>
      <p:sp>
        <p:nvSpPr>
          <p:cNvPr id="4" name="Slide Number Placeholder 3"/>
          <p:cNvSpPr>
            <a:spLocks noGrp="1"/>
          </p:cNvSpPr>
          <p:nvPr>
            <p:ph type="sldNum" sz="quarter" idx="5"/>
          </p:nvPr>
        </p:nvSpPr>
        <p:spPr/>
        <p:txBody>
          <a:bodyPr/>
          <a:lstStyle/>
          <a:p>
            <a:fld id="{BD1998BF-3501-4DFF-831E-476A0529371B}" type="slidenum">
              <a:rPr lang="en-US" smtClean="0"/>
              <a:t>20</a:t>
            </a:fld>
            <a:endParaRPr lang="en-US"/>
          </a:p>
        </p:txBody>
      </p:sp>
    </p:spTree>
    <p:extLst>
      <p:ext uri="{BB962C8B-B14F-4D97-AF65-F5344CB8AC3E}">
        <p14:creationId xmlns:p14="http://schemas.microsoft.com/office/powerpoint/2010/main" val="371374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Sunflower Grants Foundation plays a vital role in providing educational grants to women in Kansas. This foundation is dedicated to empowering women through education and support.</a:t>
            </a:r>
          </a:p>
        </p:txBody>
      </p:sp>
      <p:sp>
        <p:nvSpPr>
          <p:cNvPr id="4" name="Slide Number Placeholder 3"/>
          <p:cNvSpPr>
            <a:spLocks noGrp="1"/>
          </p:cNvSpPr>
          <p:nvPr>
            <p:ph type="sldNum" sz="quarter" idx="5"/>
          </p:nvPr>
        </p:nvSpPr>
        <p:spPr/>
        <p:txBody>
          <a:bodyPr/>
          <a:lstStyle/>
          <a:p>
            <a:fld id="{BD1998BF-3501-4DFF-831E-476A0529371B}" type="slidenum">
              <a:rPr lang="en-US" smtClean="0"/>
              <a:t>2</a:t>
            </a:fld>
            <a:endParaRPr lang="en-US"/>
          </a:p>
        </p:txBody>
      </p:sp>
    </p:spTree>
    <p:extLst>
      <p:ext uri="{BB962C8B-B14F-4D97-AF65-F5344CB8AC3E}">
        <p14:creationId xmlns:p14="http://schemas.microsoft.com/office/powerpoint/2010/main" val="2241115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Sunflower Grants Foundation focuses on enhancing educational opportunities for women. By providing financial assistance, it aims to facilitate higher education and personal growth.</a:t>
            </a:r>
          </a:p>
        </p:txBody>
      </p:sp>
      <p:sp>
        <p:nvSpPr>
          <p:cNvPr id="4" name="Slide Number Placeholder 3"/>
          <p:cNvSpPr>
            <a:spLocks noGrp="1"/>
          </p:cNvSpPr>
          <p:nvPr>
            <p:ph type="sldNum" sz="quarter" idx="5"/>
          </p:nvPr>
        </p:nvSpPr>
        <p:spPr/>
        <p:txBody>
          <a:bodyPr/>
          <a:lstStyle/>
          <a:p>
            <a:fld id="{BD1998BF-3501-4DFF-831E-476A0529371B}" type="slidenum">
              <a:rPr lang="en-US" smtClean="0"/>
              <a:t>3</a:t>
            </a:fld>
            <a:endParaRPr lang="en-US"/>
          </a:p>
        </p:txBody>
      </p:sp>
    </p:spTree>
    <p:extLst>
      <p:ext uri="{BB962C8B-B14F-4D97-AF65-F5344CB8AC3E}">
        <p14:creationId xmlns:p14="http://schemas.microsoft.com/office/powerpoint/2010/main" val="2870374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foundation was established to address the educational needs of women in Kansas. Over the years, it has evolved to support numerous women in their academic pursuits, becoming a beacon of hope.</a:t>
            </a:r>
          </a:p>
        </p:txBody>
      </p:sp>
      <p:sp>
        <p:nvSpPr>
          <p:cNvPr id="4" name="Slide Number Placeholder 3"/>
          <p:cNvSpPr>
            <a:spLocks noGrp="1"/>
          </p:cNvSpPr>
          <p:nvPr>
            <p:ph type="sldNum" sz="quarter" idx="5"/>
          </p:nvPr>
        </p:nvSpPr>
        <p:spPr/>
        <p:txBody>
          <a:bodyPr/>
          <a:lstStyle/>
          <a:p>
            <a:fld id="{BD1998BF-3501-4DFF-831E-476A0529371B}" type="slidenum">
              <a:rPr lang="en-US" smtClean="0"/>
              <a:t>4</a:t>
            </a:fld>
            <a:endParaRPr lang="en-US"/>
          </a:p>
        </p:txBody>
      </p:sp>
    </p:spTree>
    <p:extLst>
      <p:ext uri="{BB962C8B-B14F-4D97-AF65-F5344CB8AC3E}">
        <p14:creationId xmlns:p14="http://schemas.microsoft.com/office/powerpoint/2010/main" val="1804848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Kansas State Chapter implements various initiatives, such as scholarship programs and educational workshops, aimed at empowering women through education and career development.</a:t>
            </a:r>
          </a:p>
        </p:txBody>
      </p:sp>
      <p:sp>
        <p:nvSpPr>
          <p:cNvPr id="4" name="Slide Number Placeholder 3"/>
          <p:cNvSpPr>
            <a:spLocks noGrp="1"/>
          </p:cNvSpPr>
          <p:nvPr>
            <p:ph type="sldNum" sz="quarter" idx="5"/>
          </p:nvPr>
        </p:nvSpPr>
        <p:spPr/>
        <p:txBody>
          <a:bodyPr/>
          <a:lstStyle/>
          <a:p>
            <a:fld id="{BD1998BF-3501-4DFF-831E-476A0529371B}" type="slidenum">
              <a:rPr lang="en-US" smtClean="0"/>
              <a:t>5</a:t>
            </a:fld>
            <a:endParaRPr lang="en-US"/>
          </a:p>
        </p:txBody>
      </p:sp>
    </p:spTree>
    <p:extLst>
      <p:ext uri="{BB962C8B-B14F-4D97-AF65-F5344CB8AC3E}">
        <p14:creationId xmlns:p14="http://schemas.microsoft.com/office/powerpoint/2010/main" val="1447020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Collaborating with community organizations enhances the foundation's reach and effectiveness. Partnerships with local businesses and educational institutions play a vital role in its success.</a:t>
            </a:r>
          </a:p>
        </p:txBody>
      </p:sp>
      <p:sp>
        <p:nvSpPr>
          <p:cNvPr id="4" name="Slide Number Placeholder 3"/>
          <p:cNvSpPr>
            <a:spLocks noGrp="1"/>
          </p:cNvSpPr>
          <p:nvPr>
            <p:ph type="sldNum" sz="quarter" idx="5"/>
          </p:nvPr>
        </p:nvSpPr>
        <p:spPr/>
        <p:txBody>
          <a:bodyPr/>
          <a:lstStyle/>
          <a:p>
            <a:fld id="{BD1998BF-3501-4DFF-831E-476A0529371B}" type="slidenum">
              <a:rPr lang="en-US" smtClean="0"/>
              <a:t>6</a:t>
            </a:fld>
            <a:endParaRPr lang="en-US"/>
          </a:p>
        </p:txBody>
      </p:sp>
    </p:spTree>
    <p:extLst>
      <p:ext uri="{BB962C8B-B14F-4D97-AF65-F5344CB8AC3E}">
        <p14:creationId xmlns:p14="http://schemas.microsoft.com/office/powerpoint/2010/main" val="163871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P.E.O. Sisterhood is structured into local chapters, state chapters, and a national organization. Each level plays a role in supporting educational initiatives for women.</a:t>
            </a:r>
          </a:p>
        </p:txBody>
      </p:sp>
      <p:sp>
        <p:nvSpPr>
          <p:cNvPr id="4" name="Slide Number Placeholder 3"/>
          <p:cNvSpPr>
            <a:spLocks noGrp="1"/>
          </p:cNvSpPr>
          <p:nvPr>
            <p:ph type="sldNum" sz="quarter" idx="5"/>
          </p:nvPr>
        </p:nvSpPr>
        <p:spPr/>
        <p:txBody>
          <a:bodyPr/>
          <a:lstStyle/>
          <a:p>
            <a:fld id="{BD1998BF-3501-4DFF-831E-476A0529371B}" type="slidenum">
              <a:rPr lang="en-US" smtClean="0"/>
              <a:t>8</a:t>
            </a:fld>
            <a:endParaRPr lang="en-US"/>
          </a:p>
        </p:txBody>
      </p:sp>
    </p:spTree>
    <p:extLst>
      <p:ext uri="{BB962C8B-B14F-4D97-AF65-F5344CB8AC3E}">
        <p14:creationId xmlns:p14="http://schemas.microsoft.com/office/powerpoint/2010/main" val="3920692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the grant application process is crucial for potential applicants. This section covers the eligibility criteria and the steps needed to apply.</a:t>
            </a:r>
          </a:p>
        </p:txBody>
      </p:sp>
      <p:sp>
        <p:nvSpPr>
          <p:cNvPr id="4" name="Slide Number Placeholder 3"/>
          <p:cNvSpPr>
            <a:spLocks noGrp="1"/>
          </p:cNvSpPr>
          <p:nvPr>
            <p:ph type="sldNum" sz="quarter" idx="5"/>
          </p:nvPr>
        </p:nvSpPr>
        <p:spPr/>
        <p:txBody>
          <a:bodyPr/>
          <a:lstStyle/>
          <a:p>
            <a:fld id="{BD1998BF-3501-4DFF-831E-476A0529371B}" type="slidenum">
              <a:rPr lang="en-US" smtClean="0"/>
              <a:t>9</a:t>
            </a:fld>
            <a:endParaRPr lang="en-US"/>
          </a:p>
        </p:txBody>
      </p:sp>
    </p:spTree>
    <p:extLst>
      <p:ext uri="{BB962C8B-B14F-4D97-AF65-F5344CB8AC3E}">
        <p14:creationId xmlns:p14="http://schemas.microsoft.com/office/powerpoint/2010/main" val="4254987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be eligible for a grant from the Sunflower Grants Foundation, applicants must meet specific educational and financial criteria. This ensures that support reaches those who need it most.</a:t>
            </a:r>
          </a:p>
        </p:txBody>
      </p:sp>
      <p:sp>
        <p:nvSpPr>
          <p:cNvPr id="4" name="Slide Number Placeholder 3"/>
          <p:cNvSpPr>
            <a:spLocks noGrp="1"/>
          </p:cNvSpPr>
          <p:nvPr>
            <p:ph type="sldNum" sz="quarter" idx="5"/>
          </p:nvPr>
        </p:nvSpPr>
        <p:spPr/>
        <p:txBody>
          <a:bodyPr/>
          <a:lstStyle/>
          <a:p>
            <a:fld id="{BD1998BF-3501-4DFF-831E-476A0529371B}" type="slidenum">
              <a:rPr lang="en-US" smtClean="0"/>
              <a:t>10</a:t>
            </a:fld>
            <a:endParaRPr lang="en-US"/>
          </a:p>
        </p:txBody>
      </p:sp>
    </p:spTree>
    <p:extLst>
      <p:ext uri="{BB962C8B-B14F-4D97-AF65-F5344CB8AC3E}">
        <p14:creationId xmlns:p14="http://schemas.microsoft.com/office/powerpoint/2010/main" val="4105091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6/13/2025</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099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6/13/2025</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957161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6/13/2025</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961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6/13/2025</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26880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6/13/2025</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160303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6/13/2025</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714146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6/13/2025</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161041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6/13/2025</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42482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6/13/2025</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939425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6/13/2025</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629668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6/13/2025</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147217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6/13/2025</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438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peokansas.org/wp-content/uploads/2022/04/Donation-Form-for-Projects-Individuals-2022.pdf" TargetMode="Externa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2.jp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creativecommons.org/licenses/by-nc-sa/3.0/" TargetMode="External"/><Relationship Id="rId4" Type="http://schemas.openxmlformats.org/officeDocument/2006/relationships/hyperlink" Target="http://www.flickr.com/photos/likeabalalaika/361695174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lot of sunflowers">
            <a:extLst>
              <a:ext uri="{FF2B5EF4-FFF2-40B4-BE49-F238E27FC236}">
                <a16:creationId xmlns:a16="http://schemas.microsoft.com/office/drawing/2014/main" id="{ED3FC6D0-7CD9-4662-80E3-AF8E753B4A7F}"/>
              </a:ext>
            </a:extLst>
          </p:cNvPr>
          <p:cNvPicPr>
            <a:picLocks noChangeAspect="1"/>
          </p:cNvPicPr>
          <p:nvPr/>
        </p:nvPicPr>
        <p:blipFill>
          <a:blip r:embed="rId3">
            <a:extLst>
              <a:ext uri="{28A0092B-C50C-407E-A947-70E740481C1C}">
                <a14:useLocalDpi xmlns:a14="http://schemas.microsoft.com/office/drawing/2010/main" val="0"/>
              </a:ext>
            </a:extLst>
          </a:blip>
          <a:srcRect l="23161" r="23161"/>
          <a:stretch/>
        </p:blipFill>
        <p:spPr>
          <a:xfrm>
            <a:off x="360564" y="510040"/>
            <a:ext cx="5570336" cy="5837913"/>
          </a:xfrm>
          <a:prstGeom prst="rect">
            <a:avLst/>
          </a:prstGeom>
        </p:spPr>
      </p:pic>
      <p:sp>
        <p:nvSpPr>
          <p:cNvPr id="2" name="Title 1">
            <a:extLst>
              <a:ext uri="{FF2B5EF4-FFF2-40B4-BE49-F238E27FC236}">
                <a16:creationId xmlns:a16="http://schemas.microsoft.com/office/drawing/2014/main" id="{C29FB200-5772-38A7-7594-EC59C65AC082}"/>
              </a:ext>
            </a:extLst>
          </p:cNvPr>
          <p:cNvSpPr>
            <a:spLocks noGrp="1"/>
          </p:cNvSpPr>
          <p:nvPr>
            <p:ph type="ctrTitle"/>
          </p:nvPr>
        </p:nvSpPr>
        <p:spPr>
          <a:xfrm>
            <a:off x="6699869" y="978407"/>
            <a:ext cx="4983480" cy="3976380"/>
          </a:xfrm>
        </p:spPr>
        <p:txBody>
          <a:bodyPr anchor="t">
            <a:normAutofit/>
          </a:bodyPr>
          <a:lstStyle/>
          <a:p>
            <a:pPr>
              <a:lnSpc>
                <a:spcPct val="90000"/>
              </a:lnSpc>
            </a:pPr>
            <a:r>
              <a:rPr lang="en-US" sz="4700" dirty="0"/>
              <a:t>Sunflower Grants Corporation: A Kansas Project   of P.E.O.</a:t>
            </a:r>
          </a:p>
        </p:txBody>
      </p:sp>
      <p:sp>
        <p:nvSpPr>
          <p:cNvPr id="3" name="Subtitle 2">
            <a:extLst>
              <a:ext uri="{FF2B5EF4-FFF2-40B4-BE49-F238E27FC236}">
                <a16:creationId xmlns:a16="http://schemas.microsoft.com/office/drawing/2014/main" id="{883DFF67-0A28-42B2-3088-72E4DCCBE927}"/>
              </a:ext>
            </a:extLst>
          </p:cNvPr>
          <p:cNvSpPr>
            <a:spLocks noGrp="1"/>
          </p:cNvSpPr>
          <p:nvPr>
            <p:ph type="subTitle" idx="1"/>
          </p:nvPr>
        </p:nvSpPr>
        <p:spPr>
          <a:xfrm>
            <a:off x="6699869" y="5275825"/>
            <a:ext cx="4983481" cy="1070177"/>
          </a:xfrm>
        </p:spPr>
        <p:txBody>
          <a:bodyPr anchor="t">
            <a:normAutofit/>
          </a:bodyPr>
          <a:lstStyle/>
          <a:p>
            <a:r>
              <a:rPr lang="en-US" sz="2400" dirty="0"/>
              <a:t>Exploring the mission and initiatives of the corporation</a:t>
            </a:r>
          </a:p>
        </p:txBody>
      </p:sp>
      <p:sp>
        <p:nvSpPr>
          <p:cNvPr id="11" name="Rectangle 10">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3493" y="508090"/>
            <a:ext cx="4983481"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390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42"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Check list sign and Highlighter isolated on white background">
            <a:extLst>
              <a:ext uri="{FF2B5EF4-FFF2-40B4-BE49-F238E27FC236}">
                <a16:creationId xmlns:a16="http://schemas.microsoft.com/office/drawing/2014/main" id="{FC74E537-7140-4FB5-A250-C6339ED4D2F9}"/>
              </a:ext>
            </a:extLst>
          </p:cNvPr>
          <p:cNvPicPr>
            <a:picLocks noGrp="1" noChangeAspect="1"/>
          </p:cNvPicPr>
          <p:nvPr>
            <p:ph sz="half" idx="1"/>
          </p:nvPr>
        </p:nvPicPr>
        <p:blipFill>
          <a:blip r:embed="rId3"/>
          <a:srcRect l="2843" r="1372" b="1"/>
          <a:stretch/>
        </p:blipFill>
        <p:spPr>
          <a:xfrm>
            <a:off x="517869" y="508091"/>
            <a:ext cx="4221911" cy="5837918"/>
          </a:xfrm>
          <a:prstGeom prst="rect">
            <a:avLst/>
          </a:prstGeom>
        </p:spPr>
      </p:pic>
      <p:sp>
        <p:nvSpPr>
          <p:cNvPr id="2" name="Title 1">
            <a:extLst>
              <a:ext uri="{FF2B5EF4-FFF2-40B4-BE49-F238E27FC236}">
                <a16:creationId xmlns:a16="http://schemas.microsoft.com/office/drawing/2014/main" id="{B7085E1C-FB7D-305D-9EDD-079DC21B794E}"/>
              </a:ext>
            </a:extLst>
          </p:cNvPr>
          <p:cNvSpPr>
            <a:spLocks noGrp="1"/>
          </p:cNvSpPr>
          <p:nvPr>
            <p:ph type="title"/>
          </p:nvPr>
        </p:nvSpPr>
        <p:spPr>
          <a:xfrm>
            <a:off x="5438762" y="976160"/>
            <a:ext cx="6232310" cy="1463040"/>
          </a:xfrm>
        </p:spPr>
        <p:txBody>
          <a:bodyPr vert="horz" lIns="91440" tIns="45720" rIns="91440" bIns="45720" rtlCol="0" anchor="t">
            <a:normAutofit/>
          </a:bodyPr>
          <a:lstStyle/>
          <a:p>
            <a:r>
              <a:rPr lang="en-US" sz="4400"/>
              <a:t>Eligibility Criteria</a:t>
            </a:r>
          </a:p>
        </p:txBody>
      </p:sp>
      <p:sp>
        <p:nvSpPr>
          <p:cNvPr id="4" name="Content Placeholder 3">
            <a:extLst>
              <a:ext uri="{FF2B5EF4-FFF2-40B4-BE49-F238E27FC236}">
                <a16:creationId xmlns:a16="http://schemas.microsoft.com/office/drawing/2014/main" id="{B865DD1B-8033-9C58-4961-530CA745C8A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75" y="2237509"/>
            <a:ext cx="6232310" cy="4108499"/>
          </a:xfrm>
        </p:spPr>
        <p:txBody>
          <a:bodyPr>
            <a:normAutofit/>
          </a:bodyPr>
          <a:lstStyle/>
          <a:p>
            <a:pPr marL="0" indent="0">
              <a:spcBef>
                <a:spcPts val="2500"/>
              </a:spcBef>
              <a:buNone/>
            </a:pPr>
            <a:r>
              <a:rPr lang="en-US" sz="1400" b="1" dirty="0"/>
              <a:t>Residential Criteria</a:t>
            </a:r>
          </a:p>
          <a:p>
            <a:pPr marL="0" lvl="1" indent="0">
              <a:buNone/>
            </a:pPr>
            <a:r>
              <a:rPr lang="en-US" sz="1400" dirty="0"/>
              <a:t>Applicants must be permanent residents of Kansas and United States Citizens.</a:t>
            </a:r>
          </a:p>
          <a:p>
            <a:pPr marL="0" indent="0">
              <a:spcBef>
                <a:spcPts val="2500"/>
              </a:spcBef>
              <a:buNone/>
            </a:pPr>
            <a:r>
              <a:rPr lang="en-US" sz="1400" b="1" dirty="0"/>
              <a:t>Financial Criteria</a:t>
            </a:r>
          </a:p>
          <a:p>
            <a:pPr marL="0" lvl="1" indent="0">
              <a:buNone/>
            </a:pPr>
            <a:r>
              <a:rPr lang="en-US" sz="1400" dirty="0"/>
              <a:t>Financial criteria are that the  one-time grant addresses a specific need and will positively impact their circumstances. Grants are always paid to a vendor, and this need cannot be met by any other resource.</a:t>
            </a:r>
          </a:p>
          <a:p>
            <a:pPr marL="0" indent="0">
              <a:spcBef>
                <a:spcPts val="2500"/>
              </a:spcBef>
              <a:buNone/>
            </a:pPr>
            <a:r>
              <a:rPr lang="en-US" sz="1400" b="1" dirty="0"/>
              <a:t>Membership Criteria</a:t>
            </a:r>
          </a:p>
          <a:p>
            <a:pPr marL="0" lvl="1" indent="0">
              <a:buNone/>
            </a:pPr>
            <a:r>
              <a:rPr lang="en-US" sz="1400" dirty="0"/>
              <a:t>There are NO membership criteria; the applicant need not be a P.E.O., but must be sponsored by an active member, not a Chapter. Eligibility is not dependent on age, race, gender, ethnicity, or religion.</a:t>
            </a:r>
          </a:p>
        </p:txBody>
      </p:sp>
      <p:sp>
        <p:nvSpPr>
          <p:cNvPr id="18" name="Freeform: Shape 17">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42085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Row of red checkmarks on a clipboard.">
            <a:extLst>
              <a:ext uri="{FF2B5EF4-FFF2-40B4-BE49-F238E27FC236}">
                <a16:creationId xmlns:a16="http://schemas.microsoft.com/office/drawing/2014/main" id="{21F680DF-6193-4860-A484-887D3F45E871}"/>
              </a:ext>
            </a:extLst>
          </p:cNvPr>
          <p:cNvPicPr>
            <a:picLocks noGrp="1" noChangeAspect="1"/>
          </p:cNvPicPr>
          <p:nvPr>
            <p:ph sz="half" idx="1"/>
          </p:nvPr>
        </p:nvPicPr>
        <p:blipFill>
          <a:blip r:embed="rId3"/>
          <a:srcRect r="1422" b="-1"/>
          <a:stretch/>
        </p:blipFill>
        <p:spPr>
          <a:xfrm>
            <a:off x="517867" y="2577661"/>
            <a:ext cx="4672584" cy="3768343"/>
          </a:xfrm>
          <a:prstGeom prst="rect">
            <a:avLst/>
          </a:prstGeom>
        </p:spPr>
      </p:pic>
      <p:sp>
        <p:nvSpPr>
          <p:cNvPr id="2" name="Title 1">
            <a:extLst>
              <a:ext uri="{FF2B5EF4-FFF2-40B4-BE49-F238E27FC236}">
                <a16:creationId xmlns:a16="http://schemas.microsoft.com/office/drawing/2014/main" id="{D49A95D4-9CE8-F077-5300-AC598D34FFB1}"/>
              </a:ext>
            </a:extLst>
          </p:cNvPr>
          <p:cNvSpPr>
            <a:spLocks noGrp="1"/>
          </p:cNvSpPr>
          <p:nvPr>
            <p:ph type="title"/>
          </p:nvPr>
        </p:nvSpPr>
        <p:spPr>
          <a:xfrm>
            <a:off x="517867" y="1165459"/>
            <a:ext cx="4809314" cy="750934"/>
          </a:xfrm>
        </p:spPr>
        <p:txBody>
          <a:bodyPr vert="horz" lIns="91440" tIns="45720" rIns="91440" bIns="45720" rtlCol="0" anchor="t">
            <a:normAutofit/>
          </a:bodyPr>
          <a:lstStyle/>
          <a:p>
            <a:r>
              <a:rPr lang="en-US" sz="4100" dirty="0"/>
              <a:t>  The Application  </a:t>
            </a:r>
          </a:p>
        </p:txBody>
      </p:sp>
      <p:sp>
        <p:nvSpPr>
          <p:cNvPr id="4" name="Content Placeholder 3">
            <a:extLst>
              <a:ext uri="{FF2B5EF4-FFF2-40B4-BE49-F238E27FC236}">
                <a16:creationId xmlns:a16="http://schemas.microsoft.com/office/drawing/2014/main" id="{6F3859C6-0818-2F16-CDF3-D50F807609F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842000" y="1033272"/>
            <a:ext cx="5832133" cy="5312732"/>
          </a:xfrm>
        </p:spPr>
        <p:txBody>
          <a:bodyPr>
            <a:normAutofit/>
          </a:bodyPr>
          <a:lstStyle/>
          <a:p>
            <a:pPr marL="0" indent="0">
              <a:spcBef>
                <a:spcPts val="2500"/>
              </a:spcBef>
              <a:buNone/>
            </a:pPr>
            <a:endParaRPr lang="en-US" sz="1400" b="1" dirty="0"/>
          </a:p>
          <a:p>
            <a:pPr marL="285750" indent="-285750">
              <a:spcBef>
                <a:spcPts val="2500"/>
              </a:spcBef>
              <a:buFont typeface="Arial" panose="020B0604020202020204" pitchFamily="34" charset="0"/>
              <a:buChar char="•"/>
            </a:pPr>
            <a:endParaRPr lang="en-US" sz="1600" b="1" dirty="0"/>
          </a:p>
          <a:p>
            <a:pPr marL="285750" indent="-285750">
              <a:spcBef>
                <a:spcPts val="2500"/>
              </a:spcBef>
              <a:buFont typeface="Arial" panose="020B0604020202020204" pitchFamily="34" charset="0"/>
              <a:buChar char="•"/>
            </a:pPr>
            <a:endParaRPr lang="en-US" sz="1600" b="1" dirty="0"/>
          </a:p>
          <a:p>
            <a:pPr marL="285750" indent="-285750">
              <a:spcBef>
                <a:spcPts val="2500"/>
              </a:spcBef>
              <a:buFont typeface="Arial" panose="020B0604020202020204" pitchFamily="34" charset="0"/>
              <a:buChar char="•"/>
            </a:pPr>
            <a:endParaRPr lang="en-US" sz="1600" dirty="0"/>
          </a:p>
          <a:p>
            <a:pPr marL="285750" indent="-285750">
              <a:spcBef>
                <a:spcPts val="2500"/>
              </a:spcBef>
              <a:buFont typeface="Arial" panose="020B0604020202020204" pitchFamily="34" charset="0"/>
              <a:buChar char="•"/>
            </a:pPr>
            <a:endParaRPr lang="en-US" sz="1600" dirty="0"/>
          </a:p>
          <a:p>
            <a:pPr marL="0" indent="0">
              <a:spcBef>
                <a:spcPts val="2500"/>
              </a:spcBef>
              <a:buNone/>
            </a:pPr>
            <a:r>
              <a:rPr lang="en-US" sz="1600" dirty="0"/>
              <a:t>.	</a:t>
            </a:r>
          </a:p>
          <a:p>
            <a:pPr marL="0" indent="0">
              <a:spcBef>
                <a:spcPts val="2500"/>
              </a:spcBef>
              <a:buNone/>
            </a:pPr>
            <a:endParaRPr lang="en-US" sz="1600" dirty="0"/>
          </a:p>
          <a:p>
            <a:pPr>
              <a:spcBef>
                <a:spcPts val="2500"/>
              </a:spcBef>
            </a:pPr>
            <a:endParaRPr lang="en-US" sz="1600" dirty="0"/>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467258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hecklist with text and a checklist&#10;&#10;AI-generated content may be incorrect.">
            <a:extLst>
              <a:ext uri="{FF2B5EF4-FFF2-40B4-BE49-F238E27FC236}">
                <a16:creationId xmlns:a16="http://schemas.microsoft.com/office/drawing/2014/main" id="{049EDA17-4FA2-AC56-B140-4FDB5BF22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146" y="-5"/>
            <a:ext cx="5247712" cy="6858000"/>
          </a:xfrm>
          <a:prstGeom prst="rect">
            <a:avLst/>
          </a:prstGeom>
        </p:spPr>
      </p:pic>
    </p:spTree>
    <p:extLst>
      <p:ext uri="{BB962C8B-B14F-4D97-AF65-F5344CB8AC3E}">
        <p14:creationId xmlns:p14="http://schemas.microsoft.com/office/powerpoint/2010/main" val="993285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7AE3C-E30A-A86F-5AAF-E33AB5DA2D25}"/>
              </a:ext>
            </a:extLst>
          </p:cNvPr>
          <p:cNvSpPr>
            <a:spLocks noGrp="1"/>
          </p:cNvSpPr>
          <p:nvPr>
            <p:ph type="title"/>
          </p:nvPr>
        </p:nvSpPr>
        <p:spPr/>
        <p:txBody>
          <a:bodyPr>
            <a:normAutofit/>
          </a:bodyPr>
          <a:lstStyle/>
          <a:p>
            <a:endParaRPr lang="en-US" sz="1600" dirty="0"/>
          </a:p>
        </p:txBody>
      </p:sp>
      <p:pic>
        <p:nvPicPr>
          <p:cNvPr id="5" name="Content Placeholder 4" descr="A document with text on it">
            <a:extLst>
              <a:ext uri="{FF2B5EF4-FFF2-40B4-BE49-F238E27FC236}">
                <a16:creationId xmlns:a16="http://schemas.microsoft.com/office/drawing/2014/main" id="{537500C8-F1BC-57B3-0BF3-C233C90038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62738" y="640780"/>
            <a:ext cx="5021262" cy="5704602"/>
          </a:xfrm>
        </p:spPr>
      </p:pic>
      <p:pic>
        <p:nvPicPr>
          <p:cNvPr id="7" name="Picture 6" descr="Two people working on STEM project">
            <a:extLst>
              <a:ext uri="{FF2B5EF4-FFF2-40B4-BE49-F238E27FC236}">
                <a16:creationId xmlns:a16="http://schemas.microsoft.com/office/drawing/2014/main" id="{A6D87887-FAB1-9430-B581-12DDB7058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154" y="798979"/>
            <a:ext cx="5196109" cy="5704602"/>
          </a:xfrm>
          <a:prstGeom prst="rect">
            <a:avLst/>
          </a:prstGeom>
        </p:spPr>
      </p:pic>
    </p:spTree>
    <p:extLst>
      <p:ext uri="{BB962C8B-B14F-4D97-AF65-F5344CB8AC3E}">
        <p14:creationId xmlns:p14="http://schemas.microsoft.com/office/powerpoint/2010/main" val="1330567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DC16BA-A301-EDF5-7A79-D329614A4F55}"/>
              </a:ext>
            </a:extLst>
          </p:cNvPr>
          <p:cNvSpPr>
            <a:spLocks noGrp="1"/>
          </p:cNvSpPr>
          <p:nvPr>
            <p:ph type="title"/>
          </p:nvPr>
        </p:nvSpPr>
        <p:spPr/>
        <p:txBody>
          <a:bodyPr/>
          <a:lstStyle/>
          <a:p>
            <a:r>
              <a:rPr lang="en-US" dirty="0"/>
              <a:t>        Sponsor’s </a:t>
            </a:r>
            <a:br>
              <a:rPr lang="en-US" dirty="0"/>
            </a:br>
            <a:r>
              <a:rPr lang="en-US" dirty="0"/>
              <a:t>     Participation</a:t>
            </a:r>
            <a:br>
              <a:rPr lang="en-US" dirty="0"/>
            </a:br>
            <a:endParaRPr lang="en-US" dirty="0"/>
          </a:p>
        </p:txBody>
      </p:sp>
      <p:pic>
        <p:nvPicPr>
          <p:cNvPr id="8" name="Picture Placeholder 7" descr="A form with text and images&#10;&#10;AI-generated content may be incorrect.">
            <a:extLst>
              <a:ext uri="{FF2B5EF4-FFF2-40B4-BE49-F238E27FC236}">
                <a16:creationId xmlns:a16="http://schemas.microsoft.com/office/drawing/2014/main" id="{585E55BC-304B-3443-DCA8-1EB5E98FEBA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9531" b="9531"/>
          <a:stretch>
            <a:fillRect/>
          </a:stretch>
        </p:blipFill>
        <p:spPr>
          <a:xfrm>
            <a:off x="6662168" y="219741"/>
            <a:ext cx="5027005" cy="6244854"/>
          </a:xfrm>
        </p:spPr>
      </p:pic>
      <p:sp>
        <p:nvSpPr>
          <p:cNvPr id="6" name="Text Placeholder 5">
            <a:extLst>
              <a:ext uri="{FF2B5EF4-FFF2-40B4-BE49-F238E27FC236}">
                <a16:creationId xmlns:a16="http://schemas.microsoft.com/office/drawing/2014/main" id="{0AFDCB69-987C-345F-E2D3-C63E6E59847F}"/>
              </a:ext>
            </a:extLst>
          </p:cNvPr>
          <p:cNvSpPr>
            <a:spLocks noGrp="1"/>
          </p:cNvSpPr>
          <p:nvPr>
            <p:ph type="body" sz="half" idx="2"/>
          </p:nvPr>
        </p:nvSpPr>
        <p:spPr/>
        <p:txBody>
          <a:bodyPr/>
          <a:lstStyle/>
          <a:p>
            <a:r>
              <a:rPr lang="en-US" dirty="0"/>
              <a:t>Confidentiality of applicant’s information limits the process to one sponsor.  Please do not involve your chapter or other sisters.</a:t>
            </a:r>
          </a:p>
        </p:txBody>
      </p:sp>
    </p:spTree>
    <p:extLst>
      <p:ext uri="{BB962C8B-B14F-4D97-AF65-F5344CB8AC3E}">
        <p14:creationId xmlns:p14="http://schemas.microsoft.com/office/powerpoint/2010/main" val="1970143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58A8-AD76-9067-74EF-4024FFC148B7}"/>
              </a:ext>
            </a:extLst>
          </p:cNvPr>
          <p:cNvSpPr>
            <a:spLocks noGrp="1"/>
          </p:cNvSpPr>
          <p:nvPr>
            <p:ph type="title" idx="4294967295"/>
          </p:nvPr>
        </p:nvSpPr>
        <p:spPr>
          <a:xfrm>
            <a:off x="0" y="1701800"/>
            <a:ext cx="5021263" cy="1547813"/>
          </a:xfrm>
        </p:spPr>
        <p:txBody>
          <a:bodyPr>
            <a:normAutofit fontScale="90000"/>
          </a:bodyPr>
          <a:lstStyle/>
          <a:p>
            <a:r>
              <a:rPr lang="en-US" dirty="0"/>
              <a:t>     Applicant’s </a:t>
            </a:r>
            <a:br>
              <a:rPr lang="en-US" dirty="0"/>
            </a:br>
            <a:r>
              <a:rPr lang="en-US" dirty="0"/>
              <a:t>Demographics &amp;</a:t>
            </a:r>
            <a:br>
              <a:rPr lang="en-US" dirty="0"/>
            </a:br>
            <a:r>
              <a:rPr lang="en-US" dirty="0"/>
              <a:t>        Request</a:t>
            </a:r>
          </a:p>
        </p:txBody>
      </p:sp>
      <p:pic>
        <p:nvPicPr>
          <p:cNvPr id="6" name="Picture Placeholder 5" descr="A form with text and a yellow mark">
            <a:extLst>
              <a:ext uri="{FF2B5EF4-FFF2-40B4-BE49-F238E27FC236}">
                <a16:creationId xmlns:a16="http://schemas.microsoft.com/office/drawing/2014/main" id="{CD626E8A-033F-DE2E-7182-272F057E0BC0}"/>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8744" b="8744"/>
          <a:stretch>
            <a:fillRect/>
          </a:stretch>
        </p:blipFill>
        <p:spPr>
          <a:xfrm>
            <a:off x="5939687" y="85060"/>
            <a:ext cx="5026025" cy="6103089"/>
          </a:xfrm>
        </p:spPr>
      </p:pic>
      <p:pic>
        <p:nvPicPr>
          <p:cNvPr id="8" name="Picture 7" descr="A form with text and a yellow mark&#10;&#10;AI-generated content may be incorrect.">
            <a:extLst>
              <a:ext uri="{FF2B5EF4-FFF2-40B4-BE49-F238E27FC236}">
                <a16:creationId xmlns:a16="http://schemas.microsoft.com/office/drawing/2014/main" id="{7DD3B069-CA11-3041-AEED-34C12CC76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486" y="0"/>
            <a:ext cx="5835650" cy="6858000"/>
          </a:xfrm>
          <a:prstGeom prst="rect">
            <a:avLst/>
          </a:prstGeom>
        </p:spPr>
      </p:pic>
    </p:spTree>
    <p:extLst>
      <p:ext uri="{BB962C8B-B14F-4D97-AF65-F5344CB8AC3E}">
        <p14:creationId xmlns:p14="http://schemas.microsoft.com/office/powerpoint/2010/main" val="1360393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and numbers">
            <a:extLst>
              <a:ext uri="{FF2B5EF4-FFF2-40B4-BE49-F238E27FC236}">
                <a16:creationId xmlns:a16="http://schemas.microsoft.com/office/drawing/2014/main" id="{4D244F13-0DD5-23C2-1260-4575E060E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901" y="0"/>
            <a:ext cx="5617724" cy="6858000"/>
          </a:xfrm>
          <a:prstGeom prst="rect">
            <a:avLst/>
          </a:prstGeom>
        </p:spPr>
      </p:pic>
      <p:sp>
        <p:nvSpPr>
          <p:cNvPr id="4" name="TextBox 3">
            <a:extLst>
              <a:ext uri="{FF2B5EF4-FFF2-40B4-BE49-F238E27FC236}">
                <a16:creationId xmlns:a16="http://schemas.microsoft.com/office/drawing/2014/main" id="{A3917DFD-441A-2E15-BD30-6DFED0E5E1A2}"/>
              </a:ext>
            </a:extLst>
          </p:cNvPr>
          <p:cNvSpPr txBox="1"/>
          <p:nvPr/>
        </p:nvSpPr>
        <p:spPr>
          <a:xfrm>
            <a:off x="1323109" y="1530927"/>
            <a:ext cx="3463636" cy="2308324"/>
          </a:xfrm>
          <a:prstGeom prst="rect">
            <a:avLst/>
          </a:prstGeom>
          <a:noFill/>
        </p:spPr>
        <p:txBody>
          <a:bodyPr wrap="square" rtlCol="0">
            <a:spAutoFit/>
          </a:bodyPr>
          <a:lstStyle/>
          <a:p>
            <a:endParaRPr lang="en-US" dirty="0"/>
          </a:p>
          <a:p>
            <a:endParaRPr lang="en-US" dirty="0"/>
          </a:p>
          <a:p>
            <a:endParaRPr lang="en-US" dirty="0"/>
          </a:p>
          <a:p>
            <a:r>
              <a:rPr lang="en-US" dirty="0"/>
              <a:t>Payments are always to a specific vender for a specific liability.  Attachment of all documents is necessary for a completed application.</a:t>
            </a:r>
          </a:p>
        </p:txBody>
      </p:sp>
    </p:spTree>
    <p:extLst>
      <p:ext uri="{BB962C8B-B14F-4D97-AF65-F5344CB8AC3E}">
        <p14:creationId xmlns:p14="http://schemas.microsoft.com/office/powerpoint/2010/main" val="2236896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CE2EAA-436B-168C-A2E4-F1654D6E5D62}"/>
              </a:ext>
            </a:extLst>
          </p:cNvPr>
          <p:cNvSpPr txBox="1"/>
          <p:nvPr/>
        </p:nvSpPr>
        <p:spPr>
          <a:xfrm>
            <a:off x="1607127" y="2639291"/>
            <a:ext cx="3142783" cy="1200329"/>
          </a:xfrm>
          <a:prstGeom prst="rect">
            <a:avLst/>
          </a:prstGeom>
          <a:noFill/>
        </p:spPr>
        <p:txBody>
          <a:bodyPr wrap="none" rtlCol="0">
            <a:spAutoFit/>
          </a:bodyPr>
          <a:lstStyle/>
          <a:p>
            <a:r>
              <a:rPr lang="en-US" dirty="0"/>
              <a:t>            The Hardest Part</a:t>
            </a:r>
          </a:p>
          <a:p>
            <a:endParaRPr lang="en-US" dirty="0"/>
          </a:p>
          <a:p>
            <a:r>
              <a:rPr lang="en-US" dirty="0"/>
              <a:t>Open Minds and Open Hearts</a:t>
            </a:r>
          </a:p>
          <a:p>
            <a:r>
              <a:rPr lang="en-US" dirty="0"/>
              <a:t>         Create Open Hands  </a:t>
            </a:r>
          </a:p>
        </p:txBody>
      </p:sp>
      <p:pic>
        <p:nvPicPr>
          <p:cNvPr id="4" name="Picture 3" descr="A document with text and numbers">
            <a:extLst>
              <a:ext uri="{FF2B5EF4-FFF2-40B4-BE49-F238E27FC236}">
                <a16:creationId xmlns:a16="http://schemas.microsoft.com/office/drawing/2014/main" id="{47C6E3CB-90D3-925A-51CB-405DBD13C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1273" y="0"/>
            <a:ext cx="5649597" cy="6858000"/>
          </a:xfrm>
          <a:prstGeom prst="rect">
            <a:avLst/>
          </a:prstGeom>
        </p:spPr>
      </p:pic>
    </p:spTree>
    <p:extLst>
      <p:ext uri="{BB962C8B-B14F-4D97-AF65-F5344CB8AC3E}">
        <p14:creationId xmlns:p14="http://schemas.microsoft.com/office/powerpoint/2010/main" val="2542071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53AE3C-AC4F-907C-B473-B9A30D2150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1" name="Rectangle 10">
            <a:extLst>
              <a:ext uri="{FF2B5EF4-FFF2-40B4-BE49-F238E27FC236}">
                <a16:creationId xmlns:a16="http://schemas.microsoft.com/office/drawing/2014/main" id="{DC81933E-93BD-38CE-3C98-D10B2844C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341299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99C0B5F6-75E2-5763-B773-FEB358CD6187}"/>
              </a:ext>
            </a:extLst>
          </p:cNvPr>
          <p:cNvSpPr>
            <a:spLocks noGrp="1"/>
          </p:cNvSpPr>
          <p:nvPr>
            <p:ph type="title"/>
          </p:nvPr>
        </p:nvSpPr>
        <p:spPr>
          <a:xfrm>
            <a:off x="517871" y="976160"/>
            <a:ext cx="3412998" cy="5371798"/>
          </a:xfrm>
        </p:spPr>
        <p:txBody>
          <a:bodyPr>
            <a:normAutofit/>
          </a:bodyPr>
          <a:lstStyle/>
          <a:p>
            <a:r>
              <a:rPr lang="en-US" sz="4400"/>
              <a:t>Selection and Awarding Process</a:t>
            </a:r>
          </a:p>
        </p:txBody>
      </p:sp>
      <p:graphicFrame>
        <p:nvGraphicFramePr>
          <p:cNvPr id="4" name="Content Placeholder 4">
            <a:extLst>
              <a:ext uri="{FF2B5EF4-FFF2-40B4-BE49-F238E27FC236}">
                <a16:creationId xmlns:a16="http://schemas.microsoft.com/office/drawing/2014/main" id="{7104A13E-DB8D-4D86-8A56-A419CF70C170}"/>
              </a:ext>
            </a:extLst>
          </p:cNvPr>
          <p:cNvGraphicFramePr>
            <a:graphicFrameLocks noGrp="1"/>
          </p:cNvGraphicFramePr>
          <p:nvPr>
            <p:ph idx="1"/>
            <p:extLst>
              <p:ext uri="{D42A27DB-BD31-4B8C-83A1-F6EECF244321}">
                <p14:modId xmlns:p14="http://schemas.microsoft.com/office/powerpoint/2010/main" val="2915182228"/>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4632670" y="1106424"/>
          <a:ext cx="7029274" cy="5314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613885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E95673E2-ECBC-374A-1EC9-7384F1C52D05}"/>
              </a:ext>
            </a:extLst>
          </p:cNvPr>
          <p:cNvSpPr>
            <a:spLocks noGrp="1"/>
          </p:cNvSpPr>
          <p:nvPr>
            <p:ph type="ctrTitle"/>
          </p:nvPr>
        </p:nvSpPr>
        <p:spPr>
          <a:xfrm>
            <a:off x="521208" y="1211766"/>
            <a:ext cx="7237052" cy="4727988"/>
          </a:xfrm>
        </p:spPr>
        <p:txBody>
          <a:bodyPr anchor="b">
            <a:normAutofit/>
          </a:bodyPr>
          <a:lstStyle/>
          <a:p>
            <a:r>
              <a:rPr lang="en-US" sz="7400"/>
              <a:t>Funding and Support</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198886983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Teamwork business concept">
            <a:extLst>
              <a:ext uri="{FF2B5EF4-FFF2-40B4-BE49-F238E27FC236}">
                <a16:creationId xmlns:a16="http://schemas.microsoft.com/office/drawing/2014/main" id="{A184B462-108C-4860-B0D0-00D3B25C5980}"/>
              </a:ext>
            </a:extLst>
          </p:cNvPr>
          <p:cNvPicPr>
            <a:picLocks noGrp="1" noChangeAspect="1"/>
          </p:cNvPicPr>
          <p:nvPr>
            <p:ph sz="half" idx="1"/>
          </p:nvPr>
        </p:nvPicPr>
        <p:blipFill>
          <a:blip r:embed="rId3"/>
          <a:srcRect l="31083" r="20645" b="1"/>
          <a:stretch/>
        </p:blipFill>
        <p:spPr>
          <a:xfrm>
            <a:off x="517869" y="508091"/>
            <a:ext cx="4221911" cy="5837918"/>
          </a:xfrm>
          <a:prstGeom prst="rect">
            <a:avLst/>
          </a:prstGeom>
        </p:spPr>
      </p:pic>
      <p:sp>
        <p:nvSpPr>
          <p:cNvPr id="2" name="Title 1">
            <a:extLst>
              <a:ext uri="{FF2B5EF4-FFF2-40B4-BE49-F238E27FC236}">
                <a16:creationId xmlns:a16="http://schemas.microsoft.com/office/drawing/2014/main" id="{46F842D2-8432-C782-7F97-7D5927D01DC5}"/>
              </a:ext>
            </a:extLst>
          </p:cNvPr>
          <p:cNvSpPr>
            <a:spLocks noGrp="1"/>
          </p:cNvSpPr>
          <p:nvPr>
            <p:ph type="title"/>
          </p:nvPr>
        </p:nvSpPr>
        <p:spPr>
          <a:xfrm>
            <a:off x="5438762" y="810491"/>
            <a:ext cx="6232310" cy="1628709"/>
          </a:xfrm>
        </p:spPr>
        <p:txBody>
          <a:bodyPr vert="horz" lIns="91440" tIns="45720" rIns="91440" bIns="45720" rtlCol="0" anchor="t">
            <a:normAutofit/>
          </a:bodyPr>
          <a:lstStyle/>
          <a:p>
            <a:r>
              <a:rPr lang="en-US" sz="4400" dirty="0"/>
              <a:t>Sources of Funding</a:t>
            </a:r>
          </a:p>
        </p:txBody>
      </p:sp>
      <p:sp>
        <p:nvSpPr>
          <p:cNvPr id="4" name="Content Placeholder 3">
            <a:extLst>
              <a:ext uri="{FF2B5EF4-FFF2-40B4-BE49-F238E27FC236}">
                <a16:creationId xmlns:a16="http://schemas.microsoft.com/office/drawing/2014/main" id="{1E47FB97-51E8-08B7-591C-9C992618D1A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75" y="1773382"/>
            <a:ext cx="6232310" cy="4572627"/>
          </a:xfrm>
        </p:spPr>
        <p:txBody>
          <a:bodyPr>
            <a:normAutofit/>
          </a:bodyPr>
          <a:lstStyle/>
          <a:p>
            <a:pPr marL="0" indent="0">
              <a:spcBef>
                <a:spcPts val="2500"/>
              </a:spcBef>
              <a:buNone/>
            </a:pPr>
            <a:r>
              <a:rPr lang="en-US" sz="1400" b="1" dirty="0"/>
              <a:t>Donations</a:t>
            </a:r>
          </a:p>
          <a:p>
            <a:pPr marL="0" lvl="1" indent="0">
              <a:buNone/>
            </a:pPr>
            <a:r>
              <a:rPr lang="en-US" sz="1400" dirty="0"/>
              <a:t>Donations from individuals and chapters are a vital source of funding that supports the Kansas P.E.O. Sunflower Corporations’ initiatives.  Donations received April through December 2024 were </a:t>
            </a:r>
            <a:r>
              <a:rPr lang="en-US" sz="1400" b="1" dirty="0"/>
              <a:t>$13,352.</a:t>
            </a:r>
          </a:p>
          <a:p>
            <a:pPr marL="0" indent="0">
              <a:spcBef>
                <a:spcPts val="2500"/>
              </a:spcBef>
              <a:buNone/>
            </a:pPr>
            <a:r>
              <a:rPr lang="en-US" sz="1400" b="1" dirty="0"/>
              <a:t>Fundraising Events</a:t>
            </a:r>
          </a:p>
          <a:p>
            <a:pPr marL="0" lvl="1" indent="0">
              <a:buNone/>
            </a:pPr>
            <a:r>
              <a:rPr lang="en-US" sz="1400" dirty="0"/>
              <a:t>Organizing fundraising events in your Chapters helps raise funds while engaging the community and raising awareness of the Sunflower Grants availability to anyone in need.</a:t>
            </a:r>
          </a:p>
          <a:p>
            <a:pPr marL="0" lvl="1" indent="0">
              <a:buNone/>
            </a:pPr>
            <a:endParaRPr lang="en-US" sz="1400" dirty="0"/>
          </a:p>
          <a:p>
            <a:pPr marL="0" lvl="1" indent="0">
              <a:buNone/>
            </a:pPr>
            <a:r>
              <a:rPr lang="en-US" sz="1400" b="1" dirty="0"/>
              <a:t>Interest Earned</a:t>
            </a:r>
          </a:p>
          <a:p>
            <a:pPr marL="0" lvl="1" indent="0">
              <a:buNone/>
            </a:pPr>
            <a:r>
              <a:rPr lang="en-US" sz="1400" dirty="0"/>
              <a:t>Interest from the Home Fund investments that have been deposited in the Sunflower Grants account since April 2024 total </a:t>
            </a:r>
            <a:r>
              <a:rPr lang="en-US" sz="1400" b="1" dirty="0"/>
              <a:t>$14,803.77.</a:t>
            </a:r>
          </a:p>
          <a:p>
            <a:pPr marL="0" lvl="1" indent="0">
              <a:buNone/>
            </a:pPr>
            <a:endParaRPr lang="en-US" sz="1400" b="1" dirty="0"/>
          </a:p>
          <a:p>
            <a:pPr marL="0" lvl="1" indent="0">
              <a:buNone/>
            </a:pPr>
            <a:r>
              <a:rPr lang="en-US" sz="1400" b="1" dirty="0"/>
              <a:t>Total Funds:  $1,109,666.02    Yearly Budget of $60,000.</a:t>
            </a:r>
          </a:p>
          <a:p>
            <a:pPr marL="0" lvl="1" indent="0">
              <a:buNone/>
            </a:pPr>
            <a:endParaRPr lang="en-US" sz="1400" b="1" dirty="0"/>
          </a:p>
        </p:txBody>
      </p:sp>
      <p:sp>
        <p:nvSpPr>
          <p:cNvPr id="18" name="Freeform: Shape 17">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21381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9D337-05E8-E3E3-1BD9-B1BC73230518}"/>
              </a:ext>
            </a:extLst>
          </p:cNvPr>
          <p:cNvSpPr>
            <a:spLocks noGrp="1"/>
          </p:cNvSpPr>
          <p:nvPr>
            <p:ph type="ctrTitle" idx="4294967295"/>
          </p:nvPr>
        </p:nvSpPr>
        <p:spPr>
          <a:xfrm>
            <a:off x="0" y="977900"/>
            <a:ext cx="5021263" cy="5075238"/>
          </a:xfrm>
        </p:spPr>
        <p:txBody>
          <a:bodyPr anchor="b">
            <a:normAutofit/>
          </a:bodyPr>
          <a:lstStyle/>
          <a:p>
            <a:r>
              <a:rPr lang="en-US" dirty="0"/>
              <a:t>          </a:t>
            </a:r>
          </a:p>
        </p:txBody>
      </p:sp>
      <p:sp>
        <p:nvSpPr>
          <p:cNvPr id="5" name="Subtitle 4">
            <a:extLst>
              <a:ext uri="{FF2B5EF4-FFF2-40B4-BE49-F238E27FC236}">
                <a16:creationId xmlns:a16="http://schemas.microsoft.com/office/drawing/2014/main" id="{FDD1C750-AEA4-1C37-97E0-280B951C2661}"/>
              </a:ext>
            </a:extLst>
          </p:cNvPr>
          <p:cNvSpPr>
            <a:spLocks noGrp="1"/>
          </p:cNvSpPr>
          <p:nvPr>
            <p:ph type="subTitle" idx="4294967295"/>
          </p:nvPr>
        </p:nvSpPr>
        <p:spPr>
          <a:xfrm>
            <a:off x="602974" y="1245704"/>
            <a:ext cx="11589026" cy="4601059"/>
          </a:xfrm>
        </p:spPr>
        <p:txBody>
          <a:bodyPr>
            <a:normAutofit/>
          </a:bodyPr>
          <a:lstStyle/>
          <a:p>
            <a:endParaRPr lang="en-US" dirty="0"/>
          </a:p>
          <a:p>
            <a:endParaRPr lang="en-US" dirty="0"/>
          </a:p>
        </p:txBody>
      </p:sp>
      <p:sp>
        <p:nvSpPr>
          <p:cNvPr id="12" name="TextBox 11">
            <a:extLst>
              <a:ext uri="{FF2B5EF4-FFF2-40B4-BE49-F238E27FC236}">
                <a16:creationId xmlns:a16="http://schemas.microsoft.com/office/drawing/2014/main" id="{12DC221A-8571-6096-8081-E20B5F602782}"/>
              </a:ext>
            </a:extLst>
          </p:cNvPr>
          <p:cNvSpPr txBox="1"/>
          <p:nvPr/>
        </p:nvSpPr>
        <p:spPr>
          <a:xfrm>
            <a:off x="742122" y="1398104"/>
            <a:ext cx="9657452" cy="3908762"/>
          </a:xfrm>
          <a:prstGeom prst="rect">
            <a:avLst/>
          </a:prstGeom>
          <a:noFill/>
        </p:spPr>
        <p:txBody>
          <a:bodyPr wrap="none" rtlCol="0">
            <a:spAutoFit/>
          </a:bodyPr>
          <a:lstStyle/>
          <a:p>
            <a:r>
              <a:rPr lang="en-US" sz="6000" dirty="0"/>
              <a:t>Sunflower Seeds for Sharing</a:t>
            </a:r>
            <a:r>
              <a:rPr lang="en-US" sz="3200" dirty="0"/>
              <a:t>:</a:t>
            </a:r>
          </a:p>
          <a:p>
            <a:r>
              <a:rPr lang="en-US" sz="2800" dirty="0"/>
              <a:t>Mission</a:t>
            </a:r>
          </a:p>
          <a:p>
            <a:r>
              <a:rPr lang="en-US" sz="2800" dirty="0"/>
              <a:t>History</a:t>
            </a:r>
          </a:p>
          <a:p>
            <a:r>
              <a:rPr lang="en-US" sz="2800" dirty="0"/>
              <a:t>Structure and Organization</a:t>
            </a:r>
          </a:p>
          <a:p>
            <a:r>
              <a:rPr lang="en-US" sz="2800" dirty="0"/>
              <a:t>Application Process</a:t>
            </a:r>
          </a:p>
          <a:p>
            <a:r>
              <a:rPr lang="en-US" sz="2800" dirty="0"/>
              <a:t>Funding and Support</a:t>
            </a:r>
          </a:p>
          <a:p>
            <a:r>
              <a:rPr lang="en-US" sz="2800" dirty="0"/>
              <a:t>Seeds that were planted</a:t>
            </a:r>
          </a:p>
          <a:p>
            <a:endParaRPr lang="en-US" sz="2000" dirty="0"/>
          </a:p>
        </p:txBody>
      </p:sp>
    </p:spTree>
    <p:extLst>
      <p:ext uri="{BB962C8B-B14F-4D97-AF65-F5344CB8AC3E}">
        <p14:creationId xmlns:p14="http://schemas.microsoft.com/office/powerpoint/2010/main" val="21459911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Paper illustration of purple girl silhouettes standing side by side creating a circle over white background">
            <a:extLst>
              <a:ext uri="{FF2B5EF4-FFF2-40B4-BE49-F238E27FC236}">
                <a16:creationId xmlns:a16="http://schemas.microsoft.com/office/drawing/2014/main" id="{15447C54-FD99-43AD-93B0-A1C46A80BC17}"/>
              </a:ext>
            </a:extLst>
          </p:cNvPr>
          <p:cNvPicPr>
            <a:picLocks noGrp="1" noChangeAspect="1"/>
          </p:cNvPicPr>
          <p:nvPr>
            <p:ph sz="half" idx="1"/>
          </p:nvPr>
        </p:nvPicPr>
        <p:blipFill>
          <a:blip r:embed="rId3"/>
          <a:srcRect l="14489" r="13193" b="1"/>
          <a:stretch/>
        </p:blipFill>
        <p:spPr>
          <a:xfrm>
            <a:off x="517869" y="508091"/>
            <a:ext cx="4221911" cy="5837918"/>
          </a:xfrm>
          <a:prstGeom prst="rect">
            <a:avLst/>
          </a:prstGeom>
        </p:spPr>
      </p:pic>
      <p:sp>
        <p:nvSpPr>
          <p:cNvPr id="2" name="Title 1">
            <a:extLst>
              <a:ext uri="{FF2B5EF4-FFF2-40B4-BE49-F238E27FC236}">
                <a16:creationId xmlns:a16="http://schemas.microsoft.com/office/drawing/2014/main" id="{E98659AA-BEA0-5A0E-3FB8-BE73C298C12C}"/>
              </a:ext>
            </a:extLst>
          </p:cNvPr>
          <p:cNvSpPr>
            <a:spLocks noGrp="1"/>
          </p:cNvSpPr>
          <p:nvPr>
            <p:ph type="title"/>
          </p:nvPr>
        </p:nvSpPr>
        <p:spPr>
          <a:xfrm>
            <a:off x="5438762" y="762000"/>
            <a:ext cx="6232310" cy="1677200"/>
          </a:xfrm>
        </p:spPr>
        <p:txBody>
          <a:bodyPr vert="horz" lIns="91440" tIns="45720" rIns="91440" bIns="45720" rtlCol="0" anchor="t">
            <a:normAutofit/>
          </a:bodyPr>
          <a:lstStyle/>
          <a:p>
            <a:r>
              <a:rPr lang="en-US" sz="4400" dirty="0"/>
              <a:t>How to Contribute and Support</a:t>
            </a:r>
          </a:p>
        </p:txBody>
      </p:sp>
      <p:sp>
        <p:nvSpPr>
          <p:cNvPr id="4" name="Content Placeholder 3">
            <a:extLst>
              <a:ext uri="{FF2B5EF4-FFF2-40B4-BE49-F238E27FC236}">
                <a16:creationId xmlns:a16="http://schemas.microsoft.com/office/drawing/2014/main" id="{58C3A567-0825-01C4-DBB4-34CD3E98930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75" y="2206487"/>
            <a:ext cx="6232310" cy="4464478"/>
          </a:xfrm>
        </p:spPr>
        <p:txBody>
          <a:bodyPr>
            <a:normAutofit/>
          </a:bodyPr>
          <a:lstStyle/>
          <a:p>
            <a:pPr marL="0" indent="0">
              <a:spcBef>
                <a:spcPts val="2500"/>
              </a:spcBef>
              <a:buNone/>
            </a:pPr>
            <a:r>
              <a:rPr lang="en-US" sz="1400" b="1" dirty="0"/>
              <a:t>Monetary Donations</a:t>
            </a:r>
          </a:p>
          <a:p>
            <a:pPr marL="0" lvl="1" indent="0">
              <a:buNone/>
            </a:pPr>
            <a:r>
              <a:rPr lang="en-US" sz="1400" dirty="0"/>
              <a:t>Making monetary donations is a straightforward way to support the Sunflower Grants Foundation and its initiatives.  Chapters can mail donations to the Executive Treasurer.  Individuals can also mail contributions or donate online by clicking </a:t>
            </a:r>
            <a:r>
              <a:rPr lang="en-US" sz="1400" dirty="0">
                <a:hlinkClick r:id="rId4"/>
              </a:rPr>
              <a:t>HERE</a:t>
            </a:r>
            <a:r>
              <a:rPr lang="en-US" sz="1400" dirty="0"/>
              <a:t>.</a:t>
            </a:r>
          </a:p>
          <a:p>
            <a:pPr marL="0" lvl="1" indent="0">
              <a:buNone/>
            </a:pPr>
            <a:r>
              <a:rPr lang="en-US" sz="1400" b="1" dirty="0"/>
              <a:t>Spreading Awareness</a:t>
            </a:r>
          </a:p>
          <a:p>
            <a:pPr marL="0" lvl="1" indent="0">
              <a:buNone/>
            </a:pPr>
            <a:r>
              <a:rPr lang="en-US" sz="1400" dirty="0"/>
              <a:t>Helping to spread the word about the Sunflower Corporation's mission can contribute significantly to its success.  Talk in your Chapter; talk in your church; talk, talk, talk !  We have the opportunity to spread the “light of our Star” in our communities.  As Founder Alice Bird Babb put it,”…Our real work is not to go out and search for the ‘Holy Grail’, but to do the daily rounds, the common task right at our own door.”</a:t>
            </a:r>
          </a:p>
          <a:p>
            <a:pPr marL="0" lvl="1" indent="0">
              <a:buNone/>
            </a:pPr>
            <a:r>
              <a:rPr lang="en-US" sz="1400" b="1"/>
              <a:t>Sponsor </a:t>
            </a:r>
            <a:r>
              <a:rPr lang="en-US" sz="1400" b="1" dirty="0"/>
              <a:t>an applicant</a:t>
            </a:r>
          </a:p>
          <a:p>
            <a:pPr marL="0" lvl="1" indent="0">
              <a:buNone/>
            </a:pPr>
            <a:r>
              <a:rPr lang="en-US" sz="1400" b="1" dirty="0"/>
              <a:t>“</a:t>
            </a:r>
            <a:r>
              <a:rPr lang="en-US" sz="1400" dirty="0"/>
              <a:t>Blessed is our P.E.O. sister (and others) in need who will let the need be known.”</a:t>
            </a:r>
          </a:p>
        </p:txBody>
      </p:sp>
      <p:sp>
        <p:nvSpPr>
          <p:cNvPr id="18" name="Freeform: Shape 17">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91379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6C7449-B0C0-8BA7-9AB4-6C9D52699BD8}"/>
              </a:ext>
            </a:extLst>
          </p:cNvPr>
          <p:cNvSpPr>
            <a:spLocks noGrp="1"/>
          </p:cNvSpPr>
          <p:nvPr>
            <p:ph type="title"/>
          </p:nvPr>
        </p:nvSpPr>
        <p:spPr>
          <a:xfrm>
            <a:off x="524497" y="457199"/>
            <a:ext cx="5021182" cy="5198821"/>
          </a:xfrm>
        </p:spPr>
        <p:txBody>
          <a:bodyPr>
            <a:normAutofit fontScale="90000"/>
          </a:bodyPr>
          <a:lstStyle/>
          <a:p>
            <a:r>
              <a:rPr lang="en-US" sz="5300" dirty="0"/>
              <a:t>   Seeds we have planted:</a:t>
            </a:r>
            <a:br>
              <a:rPr lang="en-US" sz="5300" dirty="0"/>
            </a:br>
            <a:br>
              <a:rPr lang="en-US" sz="1800" dirty="0"/>
            </a:br>
            <a:r>
              <a:rPr lang="en-US" sz="1800" dirty="0"/>
              <a:t>---</a:t>
            </a:r>
            <a:r>
              <a:rPr lang="en-US" sz="2000" dirty="0"/>
              <a:t>Seizure service dog</a:t>
            </a:r>
            <a:br>
              <a:rPr lang="en-US" sz="2000" dirty="0"/>
            </a:br>
            <a:r>
              <a:rPr lang="en-US" sz="2000" dirty="0"/>
              <a:t>---Water heater or refrigerator</a:t>
            </a:r>
            <a:br>
              <a:rPr lang="en-US" sz="2000" dirty="0"/>
            </a:br>
            <a:r>
              <a:rPr lang="en-US" sz="2000" dirty="0"/>
              <a:t>---Physical therapy sessions</a:t>
            </a:r>
            <a:br>
              <a:rPr lang="en-US" sz="2000" dirty="0"/>
            </a:br>
            <a:r>
              <a:rPr lang="en-US" sz="2000" dirty="0"/>
              <a:t>---Accessible bathroom remodel</a:t>
            </a:r>
            <a:br>
              <a:rPr lang="en-US" sz="2000" dirty="0"/>
            </a:br>
            <a:r>
              <a:rPr lang="en-US" sz="2000" dirty="0"/>
              <a:t>---Septic tank replacement</a:t>
            </a:r>
            <a:br>
              <a:rPr lang="en-US" sz="2000" dirty="0"/>
            </a:br>
            <a:r>
              <a:rPr lang="en-US" sz="2000" dirty="0"/>
              <a:t>---Wheelchair for outdoor use</a:t>
            </a:r>
            <a:br>
              <a:rPr lang="en-US" sz="2000" dirty="0"/>
            </a:br>
            <a:r>
              <a:rPr lang="en-US" sz="2000" dirty="0"/>
              <a:t>---Medical bills</a:t>
            </a:r>
            <a:br>
              <a:rPr lang="en-US" sz="2000" dirty="0"/>
            </a:br>
            <a:r>
              <a:rPr lang="en-US" sz="2000" dirty="0"/>
              <a:t>---Hearing aids, dentures</a:t>
            </a:r>
            <a:br>
              <a:rPr lang="en-US" sz="2000" dirty="0"/>
            </a:br>
            <a:r>
              <a:rPr lang="en-US" sz="2000" dirty="0"/>
              <a:t>---Living expenses while off work for surgery</a:t>
            </a:r>
            <a:br>
              <a:rPr lang="en-US" sz="2000" dirty="0"/>
            </a:br>
            <a:br>
              <a:rPr lang="en-US" sz="2000" dirty="0"/>
            </a:br>
            <a:r>
              <a:rPr lang="en-US" sz="2200" dirty="0"/>
              <a:t>”All the flowers of tomorrow are in the seeds of today”-Charlotte Street, KSC President 1970-71</a:t>
            </a:r>
            <a:br>
              <a:rPr lang="en-US" sz="2200" dirty="0"/>
            </a:br>
            <a:br>
              <a:rPr lang="en-US" sz="2200" dirty="0"/>
            </a:br>
            <a:r>
              <a:rPr lang="en-US" sz="2000" dirty="0"/>
              <a:t>2024-25 grants (8)= $34,662.36</a:t>
            </a:r>
            <a:br>
              <a:rPr lang="en-US" sz="2000" dirty="0"/>
            </a:br>
            <a:r>
              <a:rPr lang="en-US" sz="2000" dirty="0"/>
              <a:t>Total grants= $1,770,776. ( Since 1971)</a:t>
            </a:r>
            <a:br>
              <a:rPr lang="en-US" sz="2000" dirty="0"/>
            </a:br>
            <a:br>
              <a:rPr lang="en-US" sz="2000" dirty="0"/>
            </a:br>
            <a:r>
              <a:rPr lang="en-US" sz="2000" dirty="0"/>
              <a:t> </a:t>
            </a:r>
            <a:br>
              <a:rPr lang="en-US" sz="2000" dirty="0"/>
            </a:br>
            <a:br>
              <a:rPr lang="en-US" dirty="0"/>
            </a:br>
            <a:br>
              <a:rPr lang="en-US" dirty="0"/>
            </a:br>
            <a:r>
              <a:rPr lang="en-US" dirty="0"/>
              <a:t>                     </a:t>
            </a:r>
          </a:p>
        </p:txBody>
      </p:sp>
      <p:graphicFrame>
        <p:nvGraphicFramePr>
          <p:cNvPr id="12" name="Content Placeholder 11">
            <a:extLst>
              <a:ext uri="{FF2B5EF4-FFF2-40B4-BE49-F238E27FC236}">
                <a16:creationId xmlns:a16="http://schemas.microsoft.com/office/drawing/2014/main" id="{652C020B-77F5-87F7-0F96-4342FE249BFA}"/>
              </a:ext>
            </a:extLst>
          </p:cNvPr>
          <p:cNvGraphicFramePr>
            <a:graphicFrameLocks noGrp="1"/>
          </p:cNvGraphicFramePr>
          <p:nvPr>
            <p:ph sz="half" idx="1"/>
            <p:extLst>
              <p:ext uri="{D42A27DB-BD31-4B8C-83A1-F6EECF244321}">
                <p14:modId xmlns:p14="http://schemas.microsoft.com/office/powerpoint/2010/main" val="3267142609"/>
              </p:ext>
            </p:extLst>
          </p:nvPr>
        </p:nvGraphicFramePr>
        <p:xfrm>
          <a:off x="6062663" y="969963"/>
          <a:ext cx="5291137" cy="2554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Content Placeholder 14" descr="Person using wheelchair in city">
            <a:extLst>
              <a:ext uri="{FF2B5EF4-FFF2-40B4-BE49-F238E27FC236}">
                <a16:creationId xmlns:a16="http://schemas.microsoft.com/office/drawing/2014/main" id="{BF113B62-8619-9640-C97E-FE89B22397E1}"/>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790576" y="3621088"/>
            <a:ext cx="3835310" cy="2555875"/>
          </a:xfrm>
        </p:spPr>
      </p:pic>
    </p:spTree>
    <p:extLst>
      <p:ext uri="{BB962C8B-B14F-4D97-AF65-F5344CB8AC3E}">
        <p14:creationId xmlns:p14="http://schemas.microsoft.com/office/powerpoint/2010/main" val="74062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1F8074-6DD7-1FC1-4DDC-5C3CEF7D3881}"/>
              </a:ext>
            </a:extLst>
          </p:cNvPr>
          <p:cNvSpPr>
            <a:spLocks noGrp="1"/>
          </p:cNvSpPr>
          <p:nvPr>
            <p:ph type="title"/>
          </p:nvPr>
        </p:nvSpPr>
        <p:spPr>
          <a:xfrm>
            <a:off x="517870" y="824346"/>
            <a:ext cx="5020948" cy="2424704"/>
          </a:xfrm>
        </p:spPr>
        <p:txBody>
          <a:bodyPr/>
          <a:lstStyle/>
          <a:p>
            <a:r>
              <a:rPr lang="en-US" dirty="0"/>
              <a:t>Conclusion</a:t>
            </a:r>
          </a:p>
        </p:txBody>
      </p:sp>
      <p:pic>
        <p:nvPicPr>
          <p:cNvPr id="8" name="Picture Placeholder 7" descr="A field of sunflowers with yellow and blue sky">
            <a:extLst>
              <a:ext uri="{FF2B5EF4-FFF2-40B4-BE49-F238E27FC236}">
                <a16:creationId xmlns:a16="http://schemas.microsoft.com/office/drawing/2014/main" id="{C5D1AB7E-02A4-6711-8155-CBC67FE6BA5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166" r="4166"/>
          <a:stretch>
            <a:fillRect/>
          </a:stretch>
        </p:blipFill>
        <p:spPr>
          <a:xfrm>
            <a:off x="6662168" y="477982"/>
            <a:ext cx="5027005" cy="5839691"/>
          </a:xfrm>
        </p:spPr>
      </p:pic>
      <p:sp>
        <p:nvSpPr>
          <p:cNvPr id="6" name="Text Placeholder 5">
            <a:extLst>
              <a:ext uri="{FF2B5EF4-FFF2-40B4-BE49-F238E27FC236}">
                <a16:creationId xmlns:a16="http://schemas.microsoft.com/office/drawing/2014/main" id="{7C214A74-51BC-E6A9-5C3F-337873CBB86E}"/>
              </a:ext>
            </a:extLst>
          </p:cNvPr>
          <p:cNvSpPr>
            <a:spLocks noGrp="1"/>
          </p:cNvSpPr>
          <p:nvPr>
            <p:ph type="body" sz="half" idx="2"/>
          </p:nvPr>
        </p:nvSpPr>
        <p:spPr>
          <a:xfrm>
            <a:off x="517870" y="1808018"/>
            <a:ext cx="5020948" cy="4060970"/>
          </a:xfrm>
        </p:spPr>
        <p:txBody>
          <a:bodyPr>
            <a:normAutofit fontScale="92500" lnSpcReduction="20000"/>
          </a:bodyPr>
          <a:lstStyle/>
          <a:p>
            <a:r>
              <a:rPr lang="en-US" i="0" dirty="0"/>
              <a:t>We of the Board of Trustees are both humbled and grateful to be a small part of the loving generosity of Kansas P.E.O.s.   </a:t>
            </a:r>
          </a:p>
          <a:p>
            <a:endParaRPr lang="en-US" dirty="0"/>
          </a:p>
          <a:p>
            <a:r>
              <a:rPr lang="en-US" dirty="0"/>
              <a:t>“We are a band of sisters bound together by the ties of affection for each other and as far as possible for all others.  It is for each of us to make the world better and happier. To this end it is ours to make LOVE IN ACTION the keystone of P.E.O. . . “</a:t>
            </a:r>
          </a:p>
          <a:p>
            <a:r>
              <a:rPr lang="en-US" dirty="0"/>
              <a:t>             </a:t>
            </a:r>
          </a:p>
          <a:p>
            <a:r>
              <a:rPr lang="en-US" dirty="0"/>
              <a:t>                     Mary Allen Stafford</a:t>
            </a:r>
          </a:p>
        </p:txBody>
      </p:sp>
    </p:spTree>
    <p:extLst>
      <p:ext uri="{BB962C8B-B14F-4D97-AF65-F5344CB8AC3E}">
        <p14:creationId xmlns:p14="http://schemas.microsoft.com/office/powerpoint/2010/main" val="1985228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House of paper with a heart against sunlight">
            <a:extLst>
              <a:ext uri="{FF2B5EF4-FFF2-40B4-BE49-F238E27FC236}">
                <a16:creationId xmlns:a16="http://schemas.microsoft.com/office/drawing/2014/main" id="{1DBB9F65-108D-4BAF-9DF0-C06AEAD3453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5900" r="25900"/>
          <a:stretch/>
        </p:blipFill>
        <p:spPr>
          <a:xfrm>
            <a:off x="517869" y="508091"/>
            <a:ext cx="4221911" cy="5837918"/>
          </a:xfrm>
          <a:prstGeom prst="rect">
            <a:avLst/>
          </a:prstGeom>
        </p:spPr>
      </p:pic>
      <p:sp>
        <p:nvSpPr>
          <p:cNvPr id="2" name="Title 1">
            <a:extLst>
              <a:ext uri="{FF2B5EF4-FFF2-40B4-BE49-F238E27FC236}">
                <a16:creationId xmlns:a16="http://schemas.microsoft.com/office/drawing/2014/main" id="{3672F733-78FE-A5B5-9214-AD04182C01D9}"/>
              </a:ext>
            </a:extLst>
          </p:cNvPr>
          <p:cNvSpPr>
            <a:spLocks noGrp="1"/>
          </p:cNvSpPr>
          <p:nvPr>
            <p:ph type="title"/>
          </p:nvPr>
        </p:nvSpPr>
        <p:spPr>
          <a:xfrm>
            <a:off x="5438762" y="976160"/>
            <a:ext cx="6232310" cy="1463040"/>
          </a:xfrm>
        </p:spPr>
        <p:txBody>
          <a:bodyPr vert="horz" lIns="91440" tIns="45720" rIns="91440" bIns="45720" rtlCol="0" anchor="t">
            <a:normAutofit/>
          </a:bodyPr>
          <a:lstStyle/>
          <a:p>
            <a:r>
              <a:rPr lang="en-US" sz="4400" dirty="0"/>
              <a:t>Overview of the Corporation</a:t>
            </a:r>
          </a:p>
        </p:txBody>
      </p:sp>
      <p:sp>
        <p:nvSpPr>
          <p:cNvPr id="4" name="Content Placeholder 3">
            <a:extLst>
              <a:ext uri="{FF2B5EF4-FFF2-40B4-BE49-F238E27FC236}">
                <a16:creationId xmlns:a16="http://schemas.microsoft.com/office/drawing/2014/main" id="{783A4312-F786-3CD6-342A-608E88708C9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75" y="2577871"/>
            <a:ext cx="6232310" cy="3768137"/>
          </a:xfrm>
        </p:spPr>
        <p:txBody>
          <a:bodyPr>
            <a:normAutofit/>
          </a:bodyPr>
          <a:lstStyle/>
          <a:p>
            <a:pPr marL="0" indent="0">
              <a:spcBef>
                <a:spcPts val="2500"/>
              </a:spcBef>
              <a:buNone/>
            </a:pPr>
            <a:r>
              <a:rPr lang="en-US" sz="1400" b="1" dirty="0"/>
              <a:t>Mission of the Sunflower Grants Corporation: </a:t>
            </a:r>
          </a:p>
          <a:p>
            <a:pPr marL="0" indent="0">
              <a:spcBef>
                <a:spcPts val="2500"/>
              </a:spcBef>
              <a:buNone/>
            </a:pPr>
            <a:r>
              <a:rPr lang="en-US" sz="1600" dirty="0"/>
              <a:t>As legacies of the P.E.O. Founders, who envisioned a sisterhood where, at all times and under all circumstances, we find ways to express a loving concern for each other, the Sunflower Corporation strives to meet financial needs of sisters and others that cannot be met by other means. </a:t>
            </a:r>
          </a:p>
          <a:p>
            <a:pPr marL="0" indent="0">
              <a:spcBef>
                <a:spcPts val="2500"/>
              </a:spcBef>
              <a:buNone/>
            </a:pPr>
            <a:r>
              <a:rPr lang="en-US" sz="1600" dirty="0"/>
              <a:t>Originally, the plan was to build a P.E.O. Home for sisters “who may lack adequate financial means to provide for themselves without distress”.</a:t>
            </a:r>
          </a:p>
          <a:p>
            <a:pPr marL="0" indent="0">
              <a:spcBef>
                <a:spcPts val="2500"/>
              </a:spcBef>
              <a:buNone/>
            </a:pPr>
            <a:endParaRPr lang="en-US" sz="1600" dirty="0"/>
          </a:p>
          <a:p>
            <a:pPr marL="0" indent="0">
              <a:spcBef>
                <a:spcPts val="2500"/>
              </a:spcBef>
              <a:buNone/>
            </a:pPr>
            <a:endParaRPr lang="en-US" sz="1400" dirty="0"/>
          </a:p>
        </p:txBody>
      </p:sp>
      <p:sp>
        <p:nvSpPr>
          <p:cNvPr id="18" name="Freeform: Shape 17">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22032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72C06EC7-FAD3-4792-872A-EB7EB76A21B7}"/>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937" r="6937"/>
          <a:stretch/>
        </p:blipFill>
        <p:spPr>
          <a:xfrm>
            <a:off x="517869" y="508091"/>
            <a:ext cx="4221911" cy="5837918"/>
          </a:xfrm>
          <a:prstGeom prst="rect">
            <a:avLst/>
          </a:prstGeom>
        </p:spPr>
      </p:pic>
      <p:sp>
        <p:nvSpPr>
          <p:cNvPr id="2" name="Title 1">
            <a:extLst>
              <a:ext uri="{FF2B5EF4-FFF2-40B4-BE49-F238E27FC236}">
                <a16:creationId xmlns:a16="http://schemas.microsoft.com/office/drawing/2014/main" id="{356A0446-B904-84A7-6C36-E8CD1D7859E2}"/>
              </a:ext>
            </a:extLst>
          </p:cNvPr>
          <p:cNvSpPr>
            <a:spLocks noGrp="1"/>
          </p:cNvSpPr>
          <p:nvPr>
            <p:ph type="title"/>
          </p:nvPr>
        </p:nvSpPr>
        <p:spPr>
          <a:xfrm>
            <a:off x="5438762" y="976160"/>
            <a:ext cx="6232310" cy="1463040"/>
          </a:xfrm>
        </p:spPr>
        <p:txBody>
          <a:bodyPr vert="horz" lIns="91440" tIns="45720" rIns="91440" bIns="45720" rtlCol="0" anchor="t">
            <a:normAutofit/>
          </a:bodyPr>
          <a:lstStyle/>
          <a:p>
            <a:r>
              <a:rPr lang="en-US" sz="4400"/>
              <a:t>History and Establishment</a:t>
            </a:r>
          </a:p>
        </p:txBody>
      </p:sp>
      <p:sp>
        <p:nvSpPr>
          <p:cNvPr id="4" name="Content Placeholder 3">
            <a:extLst>
              <a:ext uri="{FF2B5EF4-FFF2-40B4-BE49-F238E27FC236}">
                <a16:creationId xmlns:a16="http://schemas.microsoft.com/office/drawing/2014/main" id="{DA3F0502-C76B-44A7-C38A-0FC98525A86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75" y="2577871"/>
            <a:ext cx="6232310" cy="3768137"/>
          </a:xfrm>
        </p:spPr>
        <p:txBody>
          <a:bodyPr>
            <a:normAutofit fontScale="25000" lnSpcReduction="20000"/>
          </a:bodyPr>
          <a:lstStyle/>
          <a:p>
            <a:pPr marL="0" indent="0">
              <a:lnSpc>
                <a:spcPct val="100000"/>
              </a:lnSpc>
              <a:spcBef>
                <a:spcPts val="2500"/>
              </a:spcBef>
              <a:buNone/>
            </a:pPr>
            <a:r>
              <a:rPr lang="en-US" sz="6400" b="1" dirty="0"/>
              <a:t>Vision</a:t>
            </a:r>
            <a:r>
              <a:rPr lang="en-US" sz="4900" b="1" dirty="0"/>
              <a:t>: </a:t>
            </a:r>
            <a:r>
              <a:rPr lang="en-US" sz="4900" dirty="0"/>
              <a:t> </a:t>
            </a:r>
          </a:p>
          <a:p>
            <a:pPr marL="0" indent="0">
              <a:lnSpc>
                <a:spcPct val="100000"/>
              </a:lnSpc>
              <a:spcBef>
                <a:spcPts val="2500"/>
              </a:spcBef>
              <a:buNone/>
            </a:pPr>
            <a:r>
              <a:rPr lang="en-US" sz="6400" dirty="0"/>
              <a:t>In 1929, KSC President Hortense Seales, appointed a committee to investigate the possibilities of P.E.O. Home in Kansas.  Wall Street had collapsed; the Dirty Thirties were on the way as well as a national depression that would last a decade, but P.E.O.s were determined to make a difference. </a:t>
            </a:r>
          </a:p>
          <a:p>
            <a:pPr marL="0" indent="0">
              <a:lnSpc>
                <a:spcPct val="100000"/>
              </a:lnSpc>
              <a:spcBef>
                <a:spcPts val="2500"/>
              </a:spcBef>
              <a:buNone/>
            </a:pPr>
            <a:r>
              <a:rPr lang="en-US" sz="6400" b="1" dirty="0"/>
              <a:t>Evolution of the Dream:</a:t>
            </a:r>
            <a:endParaRPr lang="en-US" sz="6400" dirty="0"/>
          </a:p>
          <a:p>
            <a:pPr marL="0" indent="0">
              <a:lnSpc>
                <a:spcPct val="100000"/>
              </a:lnSpc>
              <a:spcBef>
                <a:spcPts val="2500"/>
              </a:spcBef>
              <a:buNone/>
            </a:pPr>
            <a:r>
              <a:rPr lang="en-US" sz="6400" dirty="0"/>
              <a:t>At Convention 1939, the committee reported that a Home was possible; KSC transferred $5,000. in government bonds to establish the Home Fund toward the establishment of a P.E.O. Home in Kansas.</a:t>
            </a:r>
          </a:p>
          <a:p>
            <a:pPr marL="0" indent="0">
              <a:lnSpc>
                <a:spcPct val="100000"/>
              </a:lnSpc>
              <a:spcBef>
                <a:spcPts val="2500"/>
              </a:spcBef>
              <a:buNone/>
            </a:pPr>
            <a:endParaRPr lang="en-US" sz="6400" b="1" dirty="0"/>
          </a:p>
          <a:p>
            <a:pPr marL="0" indent="0">
              <a:lnSpc>
                <a:spcPct val="100000"/>
              </a:lnSpc>
              <a:spcBef>
                <a:spcPts val="2500"/>
              </a:spcBef>
              <a:buNone/>
            </a:pPr>
            <a:endParaRPr lang="en-US" sz="6400" dirty="0"/>
          </a:p>
          <a:p>
            <a:pPr marL="0" indent="0">
              <a:lnSpc>
                <a:spcPct val="100000"/>
              </a:lnSpc>
              <a:spcBef>
                <a:spcPts val="2500"/>
              </a:spcBef>
              <a:buNone/>
            </a:pPr>
            <a:endParaRPr lang="en-US" sz="6400" b="1" dirty="0"/>
          </a:p>
          <a:p>
            <a:pPr marL="0" indent="0">
              <a:lnSpc>
                <a:spcPct val="100000"/>
              </a:lnSpc>
              <a:spcBef>
                <a:spcPts val="2500"/>
              </a:spcBef>
              <a:buNone/>
            </a:pPr>
            <a:endParaRPr lang="en-US" sz="3400" dirty="0"/>
          </a:p>
          <a:p>
            <a:pPr marL="0" indent="0">
              <a:lnSpc>
                <a:spcPct val="100000"/>
              </a:lnSpc>
              <a:spcBef>
                <a:spcPts val="2500"/>
              </a:spcBef>
              <a:buNone/>
            </a:pPr>
            <a:endParaRPr lang="en-US" sz="1400" dirty="0"/>
          </a:p>
          <a:p>
            <a:pPr marL="0" indent="0">
              <a:lnSpc>
                <a:spcPct val="100000"/>
              </a:lnSpc>
              <a:spcBef>
                <a:spcPts val="2500"/>
              </a:spcBef>
              <a:buNone/>
            </a:pPr>
            <a:endParaRPr lang="en-US" sz="6400" dirty="0"/>
          </a:p>
          <a:p>
            <a:pPr marL="0" indent="0">
              <a:spcBef>
                <a:spcPts val="2500"/>
              </a:spcBef>
              <a:buNone/>
            </a:pPr>
            <a:r>
              <a:rPr lang="en-US" sz="1400" b="1" dirty="0"/>
              <a:t>Evolution Over Time</a:t>
            </a:r>
          </a:p>
          <a:p>
            <a:pPr marL="0" lvl="1" indent="0">
              <a:buNone/>
            </a:pPr>
            <a:r>
              <a:rPr lang="en-US" sz="1400" dirty="0"/>
              <a:t>Over the y, the foundation has evolved significantly, adapting to better support women in their academic </a:t>
            </a:r>
            <a:r>
              <a:rPr lang="en-US" sz="1400" dirty="0" err="1"/>
              <a:t>journeys.apsed</a:t>
            </a:r>
            <a:r>
              <a:rPr lang="en-US" sz="1400" dirty="0"/>
              <a:t> and</a:t>
            </a:r>
          </a:p>
          <a:p>
            <a:pPr marL="0" indent="0">
              <a:spcBef>
                <a:spcPts val="2500"/>
              </a:spcBef>
              <a:buNone/>
            </a:pPr>
            <a:r>
              <a:rPr lang="en-US" sz="1400" b="1" dirty="0"/>
              <a:t>Beacon of Hope</a:t>
            </a:r>
          </a:p>
          <a:p>
            <a:pPr marL="0" lvl="1" indent="0">
              <a:buNone/>
            </a:pPr>
            <a:r>
              <a:rPr lang="en-US" sz="1400" dirty="0"/>
              <a:t>Today, the foundation stands as a beacon of hope for many women, inspiring them to pursue their academic goals.</a:t>
            </a:r>
          </a:p>
        </p:txBody>
      </p:sp>
      <p:sp>
        <p:nvSpPr>
          <p:cNvPr id="18" name="Freeform: Shape 17">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CCE1E277-4BCC-AC3C-A4F4-306DAEC40416}"/>
              </a:ext>
            </a:extLst>
          </p:cNvPr>
          <p:cNvSpPr txBox="1"/>
          <p:nvPr/>
        </p:nvSpPr>
        <p:spPr>
          <a:xfrm>
            <a:off x="517869" y="6346009"/>
            <a:ext cx="4221911" cy="230832"/>
          </a:xfrm>
          <a:prstGeom prst="rect">
            <a:avLst/>
          </a:prstGeom>
          <a:noFill/>
        </p:spPr>
        <p:txBody>
          <a:bodyPr wrap="square" rtlCol="0">
            <a:spAutoFit/>
          </a:bodyPr>
          <a:lstStyle/>
          <a:p>
            <a:r>
              <a:rPr lang="en-US" sz="900">
                <a:hlinkClick r:id="rId4" tooltip="http://www.flickr.com/photos/likeabalalaika/3616951746/"/>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453534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Blueprint of a residential house">
            <a:extLst>
              <a:ext uri="{FF2B5EF4-FFF2-40B4-BE49-F238E27FC236}">
                <a16:creationId xmlns:a16="http://schemas.microsoft.com/office/drawing/2014/main" id="{01392090-3747-4ED8-A1F4-B99D5439EBD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5794" r="25794"/>
          <a:stretch/>
        </p:blipFill>
        <p:spPr>
          <a:xfrm>
            <a:off x="517870" y="508090"/>
            <a:ext cx="4221911" cy="5837918"/>
          </a:xfrm>
          <a:prstGeom prst="rect">
            <a:avLst/>
          </a:prstGeom>
        </p:spPr>
      </p:pic>
      <p:sp>
        <p:nvSpPr>
          <p:cNvPr id="2" name="Title 1">
            <a:extLst>
              <a:ext uri="{FF2B5EF4-FFF2-40B4-BE49-F238E27FC236}">
                <a16:creationId xmlns:a16="http://schemas.microsoft.com/office/drawing/2014/main" id="{CC4FF2BA-67E5-AB95-CE7D-4755B667AC62}"/>
              </a:ext>
            </a:extLst>
          </p:cNvPr>
          <p:cNvSpPr>
            <a:spLocks noGrp="1"/>
          </p:cNvSpPr>
          <p:nvPr>
            <p:ph type="title"/>
          </p:nvPr>
        </p:nvSpPr>
        <p:spPr>
          <a:xfrm>
            <a:off x="5438762" y="976160"/>
            <a:ext cx="6232310" cy="1463040"/>
          </a:xfrm>
        </p:spPr>
        <p:txBody>
          <a:bodyPr vert="horz" lIns="91440" tIns="45720" rIns="91440" bIns="45720" rtlCol="0" anchor="t">
            <a:normAutofit/>
          </a:bodyPr>
          <a:lstStyle/>
          <a:p>
            <a:r>
              <a:rPr lang="en-US" sz="4400" dirty="0"/>
              <a:t>Key Ingredient: Funds</a:t>
            </a:r>
          </a:p>
        </p:txBody>
      </p:sp>
      <p:sp>
        <p:nvSpPr>
          <p:cNvPr id="4" name="Content Placeholder 3">
            <a:extLst>
              <a:ext uri="{FF2B5EF4-FFF2-40B4-BE49-F238E27FC236}">
                <a16:creationId xmlns:a16="http://schemas.microsoft.com/office/drawing/2014/main" id="{A1632D43-AEEB-99C3-2A0F-4020397D2D0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75" y="1995055"/>
            <a:ext cx="6232310" cy="4350953"/>
          </a:xfrm>
        </p:spPr>
        <p:txBody>
          <a:bodyPr>
            <a:normAutofit/>
          </a:bodyPr>
          <a:lstStyle/>
          <a:p>
            <a:pPr marL="0" indent="0">
              <a:spcBef>
                <a:spcPts val="2500"/>
              </a:spcBef>
              <a:buNone/>
            </a:pPr>
            <a:r>
              <a:rPr lang="en-US" sz="1400" b="1" dirty="0"/>
              <a:t>Interest on Investments:</a:t>
            </a:r>
          </a:p>
          <a:p>
            <a:pPr marL="0" lvl="1" indent="0">
              <a:buNone/>
            </a:pPr>
            <a:r>
              <a:rPr lang="en-US" sz="1400" dirty="0"/>
              <a:t>The Home Fund grew slowly the first 10 years with interest and a few memorial gifts.</a:t>
            </a:r>
          </a:p>
          <a:p>
            <a:pPr marL="0" indent="0">
              <a:spcBef>
                <a:spcPts val="2500"/>
              </a:spcBef>
              <a:buNone/>
            </a:pPr>
            <a:r>
              <a:rPr lang="en-US" sz="1400" b="1" dirty="0"/>
              <a:t>Member and Chapter Contributions:</a:t>
            </a:r>
          </a:p>
          <a:p>
            <a:pPr marL="0" lvl="1" indent="0">
              <a:buNone/>
            </a:pPr>
            <a:r>
              <a:rPr lang="en-US" sz="1400" dirty="0"/>
              <a:t>In 1949, the Home Committee suggested a gift of $.50 per member by Convention.  53 of the 166 Chapters responded with $749.50.  This pattern of voluntary contribution continued until 1955.  In 1956 annual dues were increased by $1. to support the Home Fund.  By the end of 1962, balance of the Home Fund was $104,663.75.  This assessment continued until 1968.</a:t>
            </a:r>
          </a:p>
          <a:p>
            <a:pPr marL="0" indent="0">
              <a:spcBef>
                <a:spcPts val="2500"/>
              </a:spcBef>
              <a:buNone/>
            </a:pPr>
            <a:r>
              <a:rPr lang="en-US" sz="1400" b="1" dirty="0"/>
              <a:t> Developments: </a:t>
            </a:r>
            <a:r>
              <a:rPr lang="en-US" sz="1400" dirty="0"/>
              <a:t>With assets of $ 171,853.95. in 1968, the Home Board of Trustees recommended that building could begin.  The target goal of $200,000. was very close!</a:t>
            </a:r>
            <a:r>
              <a:rPr lang="en-US" sz="1400" b="1" dirty="0"/>
              <a:t>					 </a:t>
            </a:r>
          </a:p>
          <a:p>
            <a:pPr marL="0" indent="0">
              <a:spcBef>
                <a:spcPts val="2500"/>
              </a:spcBef>
              <a:buNone/>
            </a:pPr>
            <a:r>
              <a:rPr lang="en-US" sz="1400" b="1" dirty="0"/>
              <a:t>                     				                                                      </a:t>
            </a:r>
          </a:p>
          <a:p>
            <a:pPr marL="0" indent="0">
              <a:spcBef>
                <a:spcPts val="2500"/>
              </a:spcBef>
              <a:buNone/>
            </a:pPr>
            <a:endParaRPr lang="en-US" sz="1400" b="1" dirty="0"/>
          </a:p>
          <a:p>
            <a:pPr marL="0" lvl="1" indent="0">
              <a:buNone/>
            </a:pPr>
            <a:endParaRPr lang="en-US" sz="1400" dirty="0"/>
          </a:p>
        </p:txBody>
      </p:sp>
      <p:sp>
        <p:nvSpPr>
          <p:cNvPr id="18" name="Freeform: Shape 17">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10857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Wooden houses under construction">
            <a:extLst>
              <a:ext uri="{FF2B5EF4-FFF2-40B4-BE49-F238E27FC236}">
                <a16:creationId xmlns:a16="http://schemas.microsoft.com/office/drawing/2014/main" id="{8066B9E8-D6EB-450E-88AE-15210C6D65C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5894" r="25894"/>
          <a:stretch/>
        </p:blipFill>
        <p:spPr>
          <a:xfrm>
            <a:off x="517869" y="508091"/>
            <a:ext cx="4221911" cy="5837918"/>
          </a:xfrm>
          <a:prstGeom prst="rect">
            <a:avLst/>
          </a:prstGeom>
        </p:spPr>
      </p:pic>
      <p:sp>
        <p:nvSpPr>
          <p:cNvPr id="2" name="Title 1">
            <a:extLst>
              <a:ext uri="{FF2B5EF4-FFF2-40B4-BE49-F238E27FC236}">
                <a16:creationId xmlns:a16="http://schemas.microsoft.com/office/drawing/2014/main" id="{C3CE3790-E450-5EB4-5C6F-A7FD4CCBB0CA}"/>
              </a:ext>
            </a:extLst>
          </p:cNvPr>
          <p:cNvSpPr>
            <a:spLocks noGrp="1"/>
          </p:cNvSpPr>
          <p:nvPr>
            <p:ph type="title"/>
          </p:nvPr>
        </p:nvSpPr>
        <p:spPr>
          <a:xfrm>
            <a:off x="5438762" y="976160"/>
            <a:ext cx="6232310" cy="949622"/>
          </a:xfrm>
        </p:spPr>
        <p:txBody>
          <a:bodyPr vert="horz" lIns="91440" tIns="45720" rIns="91440" bIns="45720" rtlCol="0" anchor="t">
            <a:normAutofit/>
          </a:bodyPr>
          <a:lstStyle/>
          <a:p>
            <a:r>
              <a:rPr lang="en-US" sz="4400" dirty="0"/>
              <a:t>Where’s the Home?</a:t>
            </a:r>
          </a:p>
        </p:txBody>
      </p:sp>
      <p:sp>
        <p:nvSpPr>
          <p:cNvPr id="4" name="Content Placeholder 3">
            <a:extLst>
              <a:ext uri="{FF2B5EF4-FFF2-40B4-BE49-F238E27FC236}">
                <a16:creationId xmlns:a16="http://schemas.microsoft.com/office/drawing/2014/main" id="{2678B3B8-07A1-3AB9-AD24-1BD304A4525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75" y="2092037"/>
            <a:ext cx="6232310" cy="4253972"/>
          </a:xfrm>
        </p:spPr>
        <p:txBody>
          <a:bodyPr>
            <a:normAutofit lnSpcReduction="10000"/>
          </a:bodyPr>
          <a:lstStyle/>
          <a:p>
            <a:pPr marL="0" indent="0">
              <a:spcBef>
                <a:spcPts val="2500"/>
              </a:spcBef>
              <a:buNone/>
            </a:pPr>
            <a:r>
              <a:rPr lang="en-US" sz="1400" b="1" dirty="0"/>
              <a:t>Reality vs Dream</a:t>
            </a:r>
          </a:p>
          <a:p>
            <a:pPr marL="0" lvl="1" indent="0">
              <a:buNone/>
            </a:pPr>
            <a:r>
              <a:rPr lang="en-US" sz="1400" dirty="0"/>
              <a:t>Cost of construction for new housing in 1968 was about $25,000. and a bid had been placed on land in Emporia, but the prospect of owning, maintaining, staffing and complying with health and safety regulations  for a Home was daunting.</a:t>
            </a:r>
          </a:p>
          <a:p>
            <a:pPr marL="0" indent="0">
              <a:spcBef>
                <a:spcPts val="2500"/>
              </a:spcBef>
              <a:buNone/>
            </a:pPr>
            <a:r>
              <a:rPr lang="en-US" sz="1400" b="1" dirty="0"/>
              <a:t>Local Chapters Speak</a:t>
            </a:r>
          </a:p>
          <a:p>
            <a:pPr marL="0" lvl="1" indent="0">
              <a:buNone/>
            </a:pPr>
            <a:r>
              <a:rPr lang="en-US" sz="1400" dirty="0"/>
              <a:t>Partnerships and cooperation with local chapters is a hallmark of Kansas P.E.O., and many chapters were expressing concern that it was impractical to build a Home.</a:t>
            </a:r>
          </a:p>
          <a:p>
            <a:pPr marL="0" indent="0">
              <a:spcBef>
                <a:spcPts val="2500"/>
              </a:spcBef>
              <a:buNone/>
            </a:pPr>
            <a:r>
              <a:rPr lang="en-US" sz="1400" b="1" dirty="0"/>
              <a:t>Resolution</a:t>
            </a:r>
          </a:p>
          <a:p>
            <a:pPr marL="0" lvl="1" indent="0">
              <a:buNone/>
            </a:pPr>
            <a:r>
              <a:rPr lang="en-US" sz="1400" dirty="0"/>
              <a:t>After careful consideration, The Home Board of Trustees recommended the creation of a plan where the income from the Home Investments be used to aid sisters who may need help to live in their own homes, homes of relatives or retirement homes. The recommendation was approved at the 1970 Convention.  Assets were $207,989.06.</a:t>
            </a:r>
          </a:p>
        </p:txBody>
      </p:sp>
      <p:sp>
        <p:nvSpPr>
          <p:cNvPr id="18" name="Freeform: Shape 17">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60208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3D7C1-8C78-A72B-22E9-92172D2908A6}"/>
              </a:ext>
            </a:extLst>
          </p:cNvPr>
          <p:cNvSpPr>
            <a:spLocks noGrp="1"/>
          </p:cNvSpPr>
          <p:nvPr>
            <p:ph type="title"/>
          </p:nvPr>
        </p:nvSpPr>
        <p:spPr/>
        <p:txBody>
          <a:bodyPr/>
          <a:lstStyle/>
          <a:p>
            <a:r>
              <a:rPr lang="en-US" dirty="0"/>
              <a:t>Where We  Are</a:t>
            </a:r>
            <a:br>
              <a:rPr lang="en-US" dirty="0"/>
            </a:br>
            <a:br>
              <a:rPr lang="en-US" dirty="0"/>
            </a:br>
            <a:r>
              <a:rPr lang="en-US" dirty="0"/>
              <a:t>       Today</a:t>
            </a:r>
          </a:p>
        </p:txBody>
      </p:sp>
      <p:pic>
        <p:nvPicPr>
          <p:cNvPr id="6" name="Content Placeholder 5" descr="Sunflower">
            <a:extLst>
              <a:ext uri="{FF2B5EF4-FFF2-40B4-BE49-F238E27FC236}">
                <a16:creationId xmlns:a16="http://schemas.microsoft.com/office/drawing/2014/main" id="{671A82AC-41FD-A9EB-E03D-3E0352E23FB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92959" y="3671022"/>
            <a:ext cx="2646362" cy="2646362"/>
          </a:xfrm>
        </p:spPr>
      </p:pic>
      <p:sp>
        <p:nvSpPr>
          <p:cNvPr id="4" name="Content Placeholder 3">
            <a:extLst>
              <a:ext uri="{FF2B5EF4-FFF2-40B4-BE49-F238E27FC236}">
                <a16:creationId xmlns:a16="http://schemas.microsoft.com/office/drawing/2014/main" id="{1D6C02D4-3245-EFC0-4B4A-B629EC1E5E83}"/>
              </a:ext>
            </a:extLst>
          </p:cNvPr>
          <p:cNvSpPr>
            <a:spLocks noGrp="1"/>
          </p:cNvSpPr>
          <p:nvPr>
            <p:ph sz="half" idx="2"/>
          </p:nvPr>
        </p:nvSpPr>
        <p:spPr>
          <a:xfrm>
            <a:off x="6063049" y="748145"/>
            <a:ext cx="5290751" cy="5428818"/>
          </a:xfrm>
        </p:spPr>
        <p:txBody>
          <a:bodyPr/>
          <a:lstStyle/>
          <a:p>
            <a:pPr marL="342900" indent="-342900">
              <a:buFont typeface="Arial" panose="020B0604020202020204" pitchFamily="34" charset="0"/>
              <a:buChar char="•"/>
            </a:pPr>
            <a:r>
              <a:rPr lang="en-US" dirty="0"/>
              <a:t>IRS requirements necessitated formation of a corporation (1963) , making all active P.E.O. members also members of the corporation!  YOU BELONG!</a:t>
            </a:r>
          </a:p>
          <a:p>
            <a:pPr marL="342900" indent="-342900">
              <a:buFont typeface="Arial" panose="020B0604020202020204" pitchFamily="34" charset="0"/>
              <a:buChar char="•"/>
            </a:pPr>
            <a:r>
              <a:rPr lang="en-US" dirty="0"/>
              <a:t>1971 the Sunflower  P.E.O. Grants Plan was created.  Two existing funds (the Welfare Fund and the Home Fund) were combined.</a:t>
            </a:r>
          </a:p>
          <a:p>
            <a:pPr marL="342900" indent="-342900">
              <a:buFont typeface="Arial" panose="020B0604020202020204" pitchFamily="34" charset="0"/>
              <a:buChar char="•"/>
            </a:pPr>
            <a:r>
              <a:rPr lang="en-US" dirty="0"/>
              <a:t>Application was made for 501(c) (3) status; this was granted in 1971</a:t>
            </a:r>
          </a:p>
          <a:p>
            <a:pPr marL="342900" indent="-342900">
              <a:buFont typeface="Arial" panose="020B0604020202020204" pitchFamily="34" charset="0"/>
              <a:buChar char="•"/>
            </a:pPr>
            <a:r>
              <a:rPr lang="en-US" dirty="0"/>
              <a:t>This status makes it necessary to extend our generosity to ALL In Need.</a:t>
            </a:r>
          </a:p>
        </p:txBody>
      </p:sp>
    </p:spTree>
    <p:extLst>
      <p:ext uri="{BB962C8B-B14F-4D97-AF65-F5344CB8AC3E}">
        <p14:creationId xmlns:p14="http://schemas.microsoft.com/office/powerpoint/2010/main" val="2017572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Teamwork organization group organization hierarchy">
            <a:extLst>
              <a:ext uri="{FF2B5EF4-FFF2-40B4-BE49-F238E27FC236}">
                <a16:creationId xmlns:a16="http://schemas.microsoft.com/office/drawing/2014/main" id="{6753002F-A9F8-4741-A667-716B80CA760A}"/>
              </a:ext>
            </a:extLst>
          </p:cNvPr>
          <p:cNvPicPr>
            <a:picLocks noGrp="1" noChangeAspect="1"/>
          </p:cNvPicPr>
          <p:nvPr>
            <p:ph sz="half" idx="1"/>
          </p:nvPr>
        </p:nvPicPr>
        <p:blipFill>
          <a:blip r:embed="rId3"/>
          <a:srcRect l="29333" r="22395" b="1"/>
          <a:stretch/>
        </p:blipFill>
        <p:spPr>
          <a:xfrm>
            <a:off x="517869" y="508091"/>
            <a:ext cx="4221911" cy="5837918"/>
          </a:xfrm>
          <a:prstGeom prst="rect">
            <a:avLst/>
          </a:prstGeom>
        </p:spPr>
      </p:pic>
      <p:sp>
        <p:nvSpPr>
          <p:cNvPr id="2" name="Title 1">
            <a:extLst>
              <a:ext uri="{FF2B5EF4-FFF2-40B4-BE49-F238E27FC236}">
                <a16:creationId xmlns:a16="http://schemas.microsoft.com/office/drawing/2014/main" id="{E08D0E19-EA53-E242-542D-11390C82F1BE}"/>
              </a:ext>
            </a:extLst>
          </p:cNvPr>
          <p:cNvSpPr>
            <a:spLocks noGrp="1"/>
          </p:cNvSpPr>
          <p:nvPr>
            <p:ph type="title"/>
          </p:nvPr>
        </p:nvSpPr>
        <p:spPr>
          <a:xfrm>
            <a:off x="5438762" y="574964"/>
            <a:ext cx="6232310" cy="1864236"/>
          </a:xfrm>
        </p:spPr>
        <p:txBody>
          <a:bodyPr vert="horz" lIns="91440" tIns="45720" rIns="91440" bIns="45720" rtlCol="0" anchor="t">
            <a:normAutofit/>
          </a:bodyPr>
          <a:lstStyle/>
          <a:p>
            <a:r>
              <a:rPr lang="en-US" sz="4400" dirty="0"/>
              <a:t>Structure and Organization</a:t>
            </a:r>
          </a:p>
        </p:txBody>
      </p:sp>
      <p:sp>
        <p:nvSpPr>
          <p:cNvPr id="4" name="Content Placeholder 3">
            <a:extLst>
              <a:ext uri="{FF2B5EF4-FFF2-40B4-BE49-F238E27FC236}">
                <a16:creationId xmlns:a16="http://schemas.microsoft.com/office/drawing/2014/main" id="{6EDE8C32-4CF7-5E40-4A77-6097A7D9CC1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75" y="2015836"/>
            <a:ext cx="6232310" cy="4330172"/>
          </a:xfrm>
        </p:spPr>
        <p:txBody>
          <a:bodyPr>
            <a:normAutofit fontScale="25000" lnSpcReduction="20000"/>
          </a:bodyPr>
          <a:lstStyle/>
          <a:p>
            <a:pPr marL="285750" indent="-285750">
              <a:spcBef>
                <a:spcPts val="2500"/>
              </a:spcBef>
              <a:buFont typeface="Arial" panose="020B0604020202020204" pitchFamily="34" charset="0"/>
              <a:buChar char="•"/>
            </a:pPr>
            <a:r>
              <a:rPr lang="en-US" sz="6400" b="1" dirty="0"/>
              <a:t>The Kansas State Chapter</a:t>
            </a:r>
            <a:r>
              <a:rPr lang="en-US" sz="6400" dirty="0"/>
              <a:t> manages the Home Fund which funds the Kansas P.E.O. Sunflower Corporation and contributes all interest earned from it to the Corporation.</a:t>
            </a:r>
          </a:p>
          <a:p>
            <a:pPr marL="285750" indent="-285750">
              <a:spcBef>
                <a:spcPts val="2500"/>
              </a:spcBef>
              <a:buFont typeface="Arial" panose="020B0604020202020204" pitchFamily="34" charset="0"/>
              <a:buChar char="•"/>
            </a:pPr>
            <a:r>
              <a:rPr lang="en-US" sz="6400" b="1" dirty="0"/>
              <a:t>Sunflower Corporation </a:t>
            </a:r>
            <a:r>
              <a:rPr lang="en-US" sz="6400" dirty="0"/>
              <a:t>uses the funds from interest and contributions to pay small operative expenses and fund grants.</a:t>
            </a:r>
          </a:p>
          <a:p>
            <a:pPr marL="285750" indent="-285750">
              <a:spcBef>
                <a:spcPts val="2500"/>
              </a:spcBef>
              <a:buFont typeface="Arial" panose="020B0604020202020204" pitchFamily="34" charset="0"/>
              <a:buChar char="•"/>
            </a:pPr>
            <a:r>
              <a:rPr lang="en-US" sz="6400" b="1" dirty="0"/>
              <a:t>Sunflower Board of Trustees </a:t>
            </a:r>
            <a:r>
              <a:rPr lang="en-US" sz="6400" dirty="0"/>
              <a:t>is composed of 6 voting members and two ex-officio members. This is a Leadership Team of a 4- year duration to which any active P.E.O. may be appointed by the KSC Vice-President. Each year a new member joins the Board.</a:t>
            </a:r>
          </a:p>
          <a:p>
            <a:pPr marL="285750" indent="-285750">
              <a:spcBef>
                <a:spcPts val="2500"/>
              </a:spcBef>
              <a:buFont typeface="Arial" panose="020B0604020202020204" pitchFamily="34" charset="0"/>
              <a:buChar char="•"/>
            </a:pPr>
            <a:r>
              <a:rPr lang="en-US" sz="6400" b="1" dirty="0"/>
              <a:t>Trustees </a:t>
            </a:r>
            <a:r>
              <a:rPr lang="en-US" sz="6400" dirty="0"/>
              <a:t>meet 3 times a year to consider applications and award grants</a:t>
            </a:r>
          </a:p>
          <a:p>
            <a:pPr marL="285750" indent="-285750">
              <a:spcBef>
                <a:spcPts val="2500"/>
              </a:spcBef>
              <a:buFont typeface="Arial" panose="020B0604020202020204" pitchFamily="34" charset="0"/>
              <a:buChar char="•"/>
            </a:pPr>
            <a:r>
              <a:rPr lang="en-US" sz="6400" b="1" dirty="0"/>
              <a:t>Report</a:t>
            </a:r>
            <a:r>
              <a:rPr lang="en-US" sz="6400" dirty="0"/>
              <a:t> of the Corporation is given once a year at Convention.</a:t>
            </a:r>
          </a:p>
          <a:p>
            <a:pPr marL="285750" indent="-285750">
              <a:spcBef>
                <a:spcPts val="2500"/>
              </a:spcBef>
              <a:buFont typeface="Arial" panose="020B0604020202020204" pitchFamily="34" charset="0"/>
              <a:buChar char="•"/>
            </a:pPr>
            <a:endParaRPr lang="en-US" sz="6400" dirty="0"/>
          </a:p>
          <a:p>
            <a:pPr marL="285750" indent="-285750">
              <a:spcBef>
                <a:spcPts val="2500"/>
              </a:spcBef>
              <a:buFont typeface="Arial" panose="020B0604020202020204" pitchFamily="34" charset="0"/>
              <a:buChar char="•"/>
            </a:pPr>
            <a:endParaRPr lang="en-US" sz="6400" dirty="0"/>
          </a:p>
          <a:p>
            <a:pPr marL="285750" indent="-285750">
              <a:spcBef>
                <a:spcPts val="2500"/>
              </a:spcBef>
              <a:buFont typeface="Arial" panose="020B0604020202020204" pitchFamily="34" charset="0"/>
              <a:buChar char="•"/>
            </a:pPr>
            <a:r>
              <a:rPr lang="en-US" sz="1600" dirty="0"/>
              <a:t>  </a:t>
            </a:r>
          </a:p>
          <a:p>
            <a:pPr>
              <a:spcBef>
                <a:spcPts val="2500"/>
              </a:spcBef>
            </a:pPr>
            <a:endParaRPr lang="en-US" sz="6400" dirty="0"/>
          </a:p>
          <a:p>
            <a:pPr marL="0" indent="0">
              <a:spcBef>
                <a:spcPts val="2500"/>
              </a:spcBef>
              <a:buNone/>
            </a:pPr>
            <a:r>
              <a:rPr lang="en-US" sz="1400" b="1" dirty="0"/>
              <a:t>National Organization</a:t>
            </a:r>
          </a:p>
          <a:p>
            <a:pPr marL="0" lvl="1" indent="0">
              <a:buNone/>
            </a:pPr>
            <a:r>
              <a:rPr lang="en-US" sz="1400" dirty="0"/>
              <a:t>The national organization oversees the overall mission and goals of the P.E.O. Sisterhood, ensuring alignment with its educational initiatives for women.</a:t>
            </a:r>
          </a:p>
        </p:txBody>
      </p:sp>
      <p:sp>
        <p:nvSpPr>
          <p:cNvPr id="18" name="Freeform: Shape 17">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4179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21A3B4CB-23C1-B7DE-D97E-13E0C5A37B82}"/>
              </a:ext>
            </a:extLst>
          </p:cNvPr>
          <p:cNvSpPr>
            <a:spLocks noGrp="1"/>
          </p:cNvSpPr>
          <p:nvPr>
            <p:ph type="ctrTitle"/>
          </p:nvPr>
        </p:nvSpPr>
        <p:spPr>
          <a:xfrm>
            <a:off x="521208" y="1211766"/>
            <a:ext cx="7237052" cy="4727988"/>
          </a:xfrm>
        </p:spPr>
        <p:txBody>
          <a:bodyPr anchor="b">
            <a:normAutofit/>
          </a:bodyPr>
          <a:lstStyle/>
          <a:p>
            <a:r>
              <a:rPr lang="en-US" sz="7400"/>
              <a:t>Grant Application Process</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234824341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GestaltVTI">
  <a:themeElements>
    <a:clrScheme name="Custom 86">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25998</TotalTime>
  <Words>2063</Words>
  <Application>Microsoft Office PowerPoint</Application>
  <PresentationFormat>Widescreen</PresentationFormat>
  <Paragraphs>147</Paragraphs>
  <Slides>22</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Aptos</vt:lpstr>
      <vt:lpstr>Arial</vt:lpstr>
      <vt:lpstr>Bierstadt</vt:lpstr>
      <vt:lpstr>GestaltVTI</vt:lpstr>
      <vt:lpstr>Sunflower Grants Corporation: A Kansas Project   of P.E.O.</vt:lpstr>
      <vt:lpstr>          </vt:lpstr>
      <vt:lpstr>Overview of the Corporation</vt:lpstr>
      <vt:lpstr>History and Establishment</vt:lpstr>
      <vt:lpstr>Key Ingredient: Funds</vt:lpstr>
      <vt:lpstr>Where’s the Home?</vt:lpstr>
      <vt:lpstr>Where We  Are         Today</vt:lpstr>
      <vt:lpstr>Structure and Organization</vt:lpstr>
      <vt:lpstr>Grant Application Process</vt:lpstr>
      <vt:lpstr>Eligibility Criteria</vt:lpstr>
      <vt:lpstr>  The Application  </vt:lpstr>
      <vt:lpstr>PowerPoint Presentation</vt:lpstr>
      <vt:lpstr>        Sponsor’s       Participation </vt:lpstr>
      <vt:lpstr>     Applicant’s  Demographics &amp;         Request</vt:lpstr>
      <vt:lpstr>PowerPoint Presentation</vt:lpstr>
      <vt:lpstr>PowerPoint Presentation</vt:lpstr>
      <vt:lpstr>Selection and Awarding Process</vt:lpstr>
      <vt:lpstr>Funding and Support</vt:lpstr>
      <vt:lpstr>Sources of Funding</vt:lpstr>
      <vt:lpstr>How to Contribute and Support</vt:lpstr>
      <vt:lpstr>   Seeds we have planted:  ---Seizure service dog ---Water heater or refrigerator ---Physical therapy sessions ---Accessible bathroom remodel ---Septic tank replacement ---Wheelchair for outdoor use ---Medical bills ---Hearing aids, dentures ---Living expenses while off work for surgery  ”All the flowers of tomorrow are in the seeds of today”-Charlotte Street, KSC President 1970-71  2024-25 grants (8)= $34,662.36 Total grants= $1,770,776. ( Since 1971)                           </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Dee Holman</dc:creator>
  <cp:lastModifiedBy>Kasey Griffith</cp:lastModifiedBy>
  <cp:revision>80</cp:revision>
  <dcterms:created xsi:type="dcterms:W3CDTF">2025-01-24T14:33:35Z</dcterms:created>
  <dcterms:modified xsi:type="dcterms:W3CDTF">2025-06-13T21:09:57Z</dcterms:modified>
</cp:coreProperties>
</file>