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2192000" cy="6858000"/>
  <p:notesSz cx="6858000" cy="9144000"/>
  <p:embeddedFontLst>
    <p:embeddedFont>
      <p:font typeface="Aptos Black" panose="020B0004020202020204" pitchFamily="34" charset="0"/>
      <p:bold r:id="rId21"/>
      <p:boldItalic r:id="rId22"/>
    </p:embeddedFont>
    <p:embeddedFont>
      <p:font typeface="Play"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ZVUCJCwWcVooM3Cp5R8yivbgB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ey Griffith" userId="dacc4846b7740b33" providerId="LiveId" clId="{C6F6540F-8C6E-4BDF-B5C0-38BD586C6274}"/>
    <pc:docChg chg="custSel delSld modSld">
      <pc:chgData name="Kasey Griffith" userId="dacc4846b7740b33" providerId="LiveId" clId="{C6F6540F-8C6E-4BDF-B5C0-38BD586C6274}" dt="2024-07-30T00:13:03.286" v="99" actId="20577"/>
      <pc:docMkLst>
        <pc:docMk/>
      </pc:docMkLst>
      <pc:sldChg chg="addSp delSp modSp mod">
        <pc:chgData name="Kasey Griffith" userId="dacc4846b7740b33" providerId="LiveId" clId="{C6F6540F-8C6E-4BDF-B5C0-38BD586C6274}" dt="2024-07-30T00:13:03.286" v="99" actId="20577"/>
        <pc:sldMkLst>
          <pc:docMk/>
          <pc:sldMk cId="0" sldId="256"/>
        </pc:sldMkLst>
        <pc:spChg chg="add del">
          <ac:chgData name="Kasey Griffith" userId="dacc4846b7740b33" providerId="LiveId" clId="{C6F6540F-8C6E-4BDF-B5C0-38BD586C6274}" dt="2024-07-15T15:55:36.716" v="2" actId="478"/>
          <ac:spMkLst>
            <pc:docMk/>
            <pc:sldMk cId="0" sldId="256"/>
            <ac:spMk id="3" creationId="{DD311F6D-B02E-AD28-3B34-47CB99F159D1}"/>
          </ac:spMkLst>
        </pc:spChg>
        <pc:spChg chg="add mod">
          <ac:chgData name="Kasey Griffith" userId="dacc4846b7740b33" providerId="LiveId" clId="{C6F6540F-8C6E-4BDF-B5C0-38BD586C6274}" dt="2024-07-30T00:13:03.286" v="99" actId="20577"/>
          <ac:spMkLst>
            <pc:docMk/>
            <pc:sldMk cId="0" sldId="256"/>
            <ac:spMk id="5" creationId="{C088A97E-4F98-4B84-63B5-B8DCE84094A1}"/>
          </ac:spMkLst>
        </pc:spChg>
      </pc:sldChg>
      <pc:sldChg chg="del">
        <pc:chgData name="Kasey Griffith" userId="dacc4846b7740b33" providerId="LiveId" clId="{C6F6540F-8C6E-4BDF-B5C0-38BD586C6274}" dt="2024-07-15T15:50:09.835" v="0" actId="47"/>
        <pc:sldMkLst>
          <pc:docMk/>
          <pc:sldMk cId="0" sldId="273"/>
        </pc:sldMkLst>
      </pc:sldChg>
      <pc:sldMasterChg chg="delSldLayout">
        <pc:chgData name="Kasey Griffith" userId="dacc4846b7740b33" providerId="LiveId" clId="{C6F6540F-8C6E-4BDF-B5C0-38BD586C6274}" dt="2024-07-15T15:50:09.835" v="0" actId="47"/>
        <pc:sldMasterMkLst>
          <pc:docMk/>
          <pc:sldMasterMk cId="0" sldId="2147483648"/>
        </pc:sldMasterMkLst>
        <pc:sldLayoutChg chg="del">
          <pc:chgData name="Kasey Griffith" userId="dacc4846b7740b33" providerId="LiveId" clId="{C6F6540F-8C6E-4BDF-B5C0-38BD586C6274}" dt="2024-07-15T15:50:09.835" v="0" actId="47"/>
          <pc:sldLayoutMkLst>
            <pc:docMk/>
            <pc:sldMasterMk cId="0" sldId="2147483648"/>
            <pc:sldLayoutMk cId="0" sldId="21474836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Google Shape;88;p1" descr="Generated from prompt"/>
          <p:cNvPicPr preferRelativeResize="0"/>
          <p:nvPr/>
        </p:nvPicPr>
        <p:blipFill rotWithShape="1">
          <a:blip r:embed="rId3">
            <a:alphaModFix/>
          </a:blip>
          <a:srcRect t="43750"/>
          <a:stretch/>
        </p:blipFill>
        <p:spPr>
          <a:xfrm>
            <a:off x="20" y="10"/>
            <a:ext cx="12191980" cy="6857990"/>
          </a:xfrm>
          <a:prstGeom prst="rect">
            <a:avLst/>
          </a:prstGeom>
          <a:noFill/>
          <a:ln>
            <a:noFill/>
          </a:ln>
        </p:spPr>
      </p:pic>
      <p:sp>
        <p:nvSpPr>
          <p:cNvPr id="89" name="Google Shape;89;p1"/>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1"/>
          <p:cNvSpPr txBox="1">
            <a:spLocks noGrp="1"/>
          </p:cNvSpPr>
          <p:nvPr>
            <p:ph type="title"/>
          </p:nvPr>
        </p:nvSpPr>
        <p:spPr>
          <a:xfrm>
            <a:off x="523875" y="5317240"/>
            <a:ext cx="11211000" cy="744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300"/>
              <a:buFont typeface="Play"/>
              <a:buNone/>
            </a:pPr>
            <a:r>
              <a:rPr lang="en-US" sz="3300" dirty="0">
                <a:solidFill>
                  <a:srgbClr val="262626"/>
                </a:solidFill>
              </a:rPr>
              <a:t>P.E.O. Project Sing: A Journey to Find the Project that’s Just Right!</a:t>
            </a:r>
            <a:endParaRPr sz="3300" dirty="0"/>
          </a:p>
        </p:txBody>
      </p:sp>
      <p:cxnSp>
        <p:nvCxnSpPr>
          <p:cNvPr id="91" name="Google Shape;91;p1"/>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92" name="Google Shape;92;p1"/>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
        <p:nvSpPr>
          <p:cNvPr id="5" name="TextBox 4">
            <a:extLst>
              <a:ext uri="{FF2B5EF4-FFF2-40B4-BE49-F238E27FC236}">
                <a16:creationId xmlns:a16="http://schemas.microsoft.com/office/drawing/2014/main" id="{C088A97E-4F98-4B84-63B5-B8DCE84094A1}"/>
              </a:ext>
            </a:extLst>
          </p:cNvPr>
          <p:cNvSpPr txBox="1"/>
          <p:nvPr/>
        </p:nvSpPr>
        <p:spPr>
          <a:xfrm>
            <a:off x="185166" y="723147"/>
            <a:ext cx="6270498" cy="1169551"/>
          </a:xfrm>
          <a:prstGeom prst="rect">
            <a:avLst/>
          </a:prstGeom>
          <a:noFill/>
        </p:spPr>
        <p:txBody>
          <a:bodyPr wrap="square">
            <a:spAutoFit/>
          </a:bodyPr>
          <a:lstStyle/>
          <a:p>
            <a:pPr marL="0" marR="0">
              <a:spcBef>
                <a:spcPts val="0"/>
              </a:spcBef>
              <a:spcAft>
                <a:spcPts val="0"/>
              </a:spcAft>
            </a:pPr>
            <a:r>
              <a:rPr lang="en-US" b="1" kern="100" dirty="0">
                <a:latin typeface="Aptos" panose="020B0004020202020204" pitchFamily="34" charset="0"/>
                <a:ea typeface="Aptos" panose="020B0004020202020204" pitchFamily="34" charset="0"/>
                <a:cs typeface="Times New Roman" panose="02020603050405020304" pitchFamily="18" charset="0"/>
              </a:rPr>
              <a:t>Kansas State Chapter Convention Seminar – June 2024</a:t>
            </a:r>
            <a:endParaRPr lang="en-US"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Written by 2023-2024 KSC International Project Chairs</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Louise Hicks, HE, Overland Park, chair of IPS and PSA</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Stacee Jennings, </a:t>
            </a:r>
            <a:r>
              <a:rPr lang="en-US"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 Olathe, chair of PCE</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Pat Jones, CJ, Pittsburg, chair of ELF and STAR</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pic>
        <p:nvPicPr>
          <p:cNvPr id="169" name="Google Shape;169;p10" descr="Generated from prompt"/>
          <p:cNvPicPr preferRelativeResize="0"/>
          <p:nvPr/>
        </p:nvPicPr>
        <p:blipFill rotWithShape="1">
          <a:blip r:embed="rId3">
            <a:alphaModFix/>
          </a:blip>
          <a:srcRect l="5088" r="6001"/>
          <a:stretch/>
        </p:blipFill>
        <p:spPr>
          <a:xfrm>
            <a:off x="0" y="1575"/>
            <a:ext cx="5901793" cy="6856413"/>
          </a:xfrm>
          <a:custGeom>
            <a:avLst/>
            <a:gdLst/>
            <a:ahLst/>
            <a:cxnLst/>
            <a:rect l="l" t="t" r="r" b="b"/>
            <a:pathLst>
              <a:path w="6649908" h="6856413" extrusionOk="0">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70" name="Google Shape;170;p10"/>
          <p:cNvSpPr txBox="1"/>
          <p:nvPr/>
        </p:nvSpPr>
        <p:spPr>
          <a:xfrm>
            <a:off x="5839475" y="0"/>
            <a:ext cx="63525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500" b="0" i="0" u="none" strike="noStrike" cap="none" dirty="0">
                <a:solidFill>
                  <a:schemeClr val="dk1"/>
                </a:solidFill>
                <a:latin typeface="Arial"/>
                <a:ea typeface="Arial"/>
                <a:cs typeface="Arial"/>
                <a:sym typeface="Arial"/>
              </a:rPr>
              <a:t>{Applicant Name} was overwhelmed by the International Peace Scholarship Fund but realized that since she was not from another country it was not the project for her. The journey continued!</a:t>
            </a:r>
            <a:endParaRPr dirty="0"/>
          </a:p>
          <a:p>
            <a:pPr marL="0" marR="0" lvl="0" indent="0" algn="l" rtl="0">
              <a:lnSpc>
                <a:spcPct val="90000"/>
              </a:lnSpc>
              <a:spcBef>
                <a:spcPts val="0"/>
              </a:spcBef>
              <a:spcAft>
                <a:spcPts val="0"/>
              </a:spcAft>
              <a:buNone/>
            </a:pPr>
            <a:endParaRPr sz="5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500" b="0" i="0" u="none" strike="noStrike" cap="none" dirty="0">
                <a:solidFill>
                  <a:schemeClr val="dk1"/>
                </a:solidFill>
                <a:latin typeface="Arial"/>
                <a:ea typeface="Arial"/>
                <a:cs typeface="Arial"/>
                <a:sym typeface="Arial"/>
              </a:rPr>
              <a:t>We followed the yellow brick road into a beautiful town and found a library with more books than you could ever imagine! “Where are we now?” {Applicant Name} asked, thinking that they may have found the perfect spot!</a:t>
            </a:r>
            <a:endParaRPr dirty="0"/>
          </a:p>
          <a:p>
            <a:pPr marL="0" marR="0" lvl="0" indent="0" algn="l" rtl="0">
              <a:lnSpc>
                <a:spcPct val="90000"/>
              </a:lnSpc>
              <a:spcBef>
                <a:spcPts val="0"/>
              </a:spcBef>
              <a:spcAft>
                <a:spcPts val="0"/>
              </a:spcAft>
              <a:buNone/>
            </a:pPr>
            <a:endParaRPr sz="5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500" b="0" i="0" u="none" strike="noStrike" cap="none" dirty="0">
                <a:solidFill>
                  <a:schemeClr val="dk1"/>
                </a:solidFill>
                <a:latin typeface="Arial"/>
                <a:ea typeface="Arial"/>
                <a:cs typeface="Arial"/>
                <a:sym typeface="Arial"/>
              </a:rPr>
              <a:t>“This is the town for the Program for Continuing Education!” {White Witch} replied. “Here, women who had to leave their education or have not engaged in higher education for 2 or more years can apply for a need-based grant to continue their education! They can be awarded up to $4000 towards educational needs!”</a:t>
            </a:r>
            <a:endParaRPr dirty="0"/>
          </a:p>
        </p:txBody>
      </p:sp>
      <p:sp>
        <p:nvSpPr>
          <p:cNvPr id="171" name="Google Shape;171;p10"/>
          <p:cNvSpPr txBox="1"/>
          <p:nvPr/>
        </p:nvSpPr>
        <p:spPr>
          <a:xfrm>
            <a:off x="542611" y="1316334"/>
            <a:ext cx="2039815" cy="5044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 name="Google Shape;172;p10"/>
          <p:cNvSpPr txBox="1"/>
          <p:nvPr/>
        </p:nvSpPr>
        <p:spPr>
          <a:xfrm>
            <a:off x="0" y="148505"/>
            <a:ext cx="6540649" cy="3398563"/>
          </a:xfrm>
          <a:prstGeom prst="rect">
            <a:avLst/>
          </a:prstGeom>
          <a:noFill/>
          <a:ln>
            <a:noFill/>
          </a:ln>
        </p:spPr>
        <p:txBody>
          <a:bodyPr spcFirstLastPara="1" wrap="square" lIns="91425" tIns="45700" rIns="91425" bIns="45700" anchor="t" anchorCtr="0">
            <a:normAutofit/>
          </a:bodyPr>
          <a:lstStyle/>
          <a:p>
            <a:pPr marL="0" marR="0" lvl="0" indent="101600" algn="l" rtl="0">
              <a:lnSpc>
                <a:spcPct val="90000"/>
              </a:lnSpc>
              <a:spcBef>
                <a:spcPts val="0"/>
              </a:spcBef>
              <a:spcAft>
                <a:spcPts val="0"/>
              </a:spcAft>
              <a:buClr>
                <a:schemeClr val="dk1"/>
              </a:buClr>
              <a:buSzPts val="1600"/>
              <a:buFont typeface="Arial"/>
              <a:buNone/>
            </a:pPr>
            <a:endParaRPr sz="1600" b="0" u="none">
              <a:solidFill>
                <a:srgbClr val="FF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1"/>
              </a:solidFill>
              <a:latin typeface="Arial"/>
              <a:ea typeface="Arial"/>
              <a:cs typeface="Arial"/>
              <a:sym typeface="Arial"/>
            </a:endParaRPr>
          </a:p>
        </p:txBody>
      </p:sp>
      <p:sp>
        <p:nvSpPr>
          <p:cNvPr id="178" name="Google Shape;178;p11"/>
          <p:cNvSpPr/>
          <p:nvPr/>
        </p:nvSpPr>
        <p:spPr>
          <a:xfrm>
            <a:off x="0" y="0"/>
            <a:ext cx="1983504" cy="6858000"/>
          </a:xfrm>
          <a:custGeom>
            <a:avLst/>
            <a:gdLst/>
            <a:ahLst/>
            <a:cxnLst/>
            <a:rect l="l" t="t" r="r" b="b"/>
            <a:pathLst>
              <a:path w="1983504" h="6858000" extrusionOk="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179" name="Google Shape;179;p11" descr="Generated from prompt"/>
          <p:cNvPicPr preferRelativeResize="0"/>
          <p:nvPr/>
        </p:nvPicPr>
        <p:blipFill rotWithShape="1">
          <a:blip r:embed="rId3">
            <a:alphaModFix/>
          </a:blip>
          <a:srcRect/>
          <a:stretch/>
        </p:blipFill>
        <p:spPr>
          <a:xfrm>
            <a:off x="3794817" y="308206"/>
            <a:ext cx="6413693" cy="6241585"/>
          </a:xfrm>
          <a:prstGeom prst="rect">
            <a:avLst/>
          </a:prstGeom>
          <a:noFill/>
          <a:ln>
            <a:noFill/>
          </a:ln>
        </p:spPr>
      </p:pic>
      <p:pic>
        <p:nvPicPr>
          <p:cNvPr id="180" name="Google Shape;180;p11"/>
          <p:cNvPicPr preferRelativeResize="0"/>
          <p:nvPr/>
        </p:nvPicPr>
        <p:blipFill rotWithShape="1">
          <a:blip r:embed="rId4">
            <a:alphaModFix/>
          </a:blip>
          <a:srcRect/>
          <a:stretch/>
        </p:blipFill>
        <p:spPr>
          <a:xfrm>
            <a:off x="10208496" y="4874496"/>
            <a:ext cx="1983504" cy="1983504"/>
          </a:xfrm>
          <a:prstGeom prst="rect">
            <a:avLst/>
          </a:prstGeom>
          <a:noFill/>
          <a:ln>
            <a:noFill/>
          </a:ln>
        </p:spPr>
      </p:pic>
      <p:sp>
        <p:nvSpPr>
          <p:cNvPr id="181" name="Google Shape;181;p11"/>
          <p:cNvSpPr txBox="1"/>
          <p:nvPr/>
        </p:nvSpPr>
        <p:spPr>
          <a:xfrm>
            <a:off x="542611" y="1316334"/>
            <a:ext cx="2039815" cy="5044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11"/>
          <p:cNvSpPr txBox="1"/>
          <p:nvPr/>
        </p:nvSpPr>
        <p:spPr>
          <a:xfrm>
            <a:off x="0" y="148505"/>
            <a:ext cx="6540649" cy="3398563"/>
          </a:xfrm>
          <a:prstGeom prst="rect">
            <a:avLst/>
          </a:prstGeom>
          <a:noFill/>
          <a:ln>
            <a:noFill/>
          </a:ln>
        </p:spPr>
        <p:txBody>
          <a:bodyPr spcFirstLastPara="1" wrap="square" lIns="91425" tIns="45700" rIns="91425" bIns="45700" anchor="t" anchorCtr="0">
            <a:normAutofit/>
          </a:bodyPr>
          <a:lstStyle/>
          <a:p>
            <a:pPr marL="0" marR="0" lvl="0" indent="101600" algn="l" rtl="0">
              <a:lnSpc>
                <a:spcPct val="90000"/>
              </a:lnSpc>
              <a:spcBef>
                <a:spcPts val="0"/>
              </a:spcBef>
              <a:spcAft>
                <a:spcPts val="0"/>
              </a:spcAft>
              <a:buClr>
                <a:schemeClr val="dk1"/>
              </a:buClr>
              <a:buSzPts val="1600"/>
              <a:buFont typeface="Arial"/>
              <a:buNone/>
            </a:pPr>
            <a:endParaRPr sz="1600">
              <a:solidFill>
                <a:srgbClr val="FF0000"/>
              </a:solidFill>
              <a:latin typeface="Arial"/>
              <a:ea typeface="Arial"/>
              <a:cs typeface="Arial"/>
              <a:sym typeface="Arial"/>
            </a:endParaRPr>
          </a:p>
        </p:txBody>
      </p:sp>
      <p:sp>
        <p:nvSpPr>
          <p:cNvPr id="183" name="Google Shape;183;p11"/>
          <p:cNvSpPr txBox="1"/>
          <p:nvPr/>
        </p:nvSpPr>
        <p:spPr>
          <a:xfrm>
            <a:off x="0" y="0"/>
            <a:ext cx="37947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I could pay for my tuition,</a:t>
            </a:r>
            <a:endParaRPr/>
          </a:p>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Equipment, transportation, </a:t>
            </a:r>
            <a:endParaRPr/>
          </a:p>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my books and my supplies.</a:t>
            </a:r>
            <a:endParaRPr/>
          </a:p>
          <a:p>
            <a:pPr marL="0" marR="0" lvl="0" indent="0" algn="l" rtl="0">
              <a:lnSpc>
                <a:spcPct val="10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And my thoughts would be focused,</a:t>
            </a:r>
            <a:endParaRPr/>
          </a:p>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On the learning, not the money</a:t>
            </a:r>
            <a:endParaRPr/>
          </a:p>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If I went with PCE</a:t>
            </a:r>
            <a:endParaRPr/>
          </a:p>
          <a:p>
            <a:pPr marL="0" marR="0" lvl="0" indent="0" algn="l"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It says I must be recommended,</a:t>
            </a:r>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And for 2 years have not attended,</a:t>
            </a:r>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I fit that profile</a:t>
            </a:r>
            <a:endParaRPr/>
          </a:p>
          <a:p>
            <a:pPr marL="0" marR="0" lvl="0" indent="0" algn="l"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As long as you are legal</a:t>
            </a:r>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In the US and Canada</a:t>
            </a:r>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You should go with PCE</a:t>
            </a:r>
            <a:endParaRPr/>
          </a:p>
          <a:p>
            <a:pPr marL="0" marR="0" lvl="0" indent="0" algn="l"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If I am enrolled </a:t>
            </a:r>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In an accredited institution</a:t>
            </a:r>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Have 18 months or less to go</a:t>
            </a:r>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And a job or growth is waitin’ at my door</a:t>
            </a:r>
            <a:endParaRPr/>
          </a:p>
          <a:p>
            <a:pPr marL="0" marR="0" lvl="0" indent="0" algn="l"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I could pay for my tuition,</a:t>
            </a:r>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Equipment, transportation, </a:t>
            </a:r>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my books and my supplies.</a:t>
            </a:r>
            <a:endParaRPr/>
          </a:p>
          <a:p>
            <a:pPr marL="0" marR="0" lvl="0" indent="0" algn="l"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And my thoughts would be focused,</a:t>
            </a:r>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On the learning, not the money</a:t>
            </a:r>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If I went with PCE</a:t>
            </a:r>
            <a:endParaRPr/>
          </a:p>
          <a:p>
            <a:pPr marL="0" marR="0" lvl="0" indent="0" algn="l" rtl="0">
              <a:lnSpc>
                <a:spcPct val="90000"/>
              </a:lnSpc>
              <a:spcBef>
                <a:spcPts val="1000"/>
              </a:spcBef>
              <a:spcAft>
                <a:spcPts val="0"/>
              </a:spcAft>
              <a:buClr>
                <a:schemeClr val="dk1"/>
              </a:buClr>
              <a:buSzPts val="1400"/>
              <a:buFont typeface="Arial"/>
              <a:buNone/>
            </a:pPr>
            <a:r>
              <a:rPr lang="en-US" sz="1400">
                <a:solidFill>
                  <a:schemeClr val="dk1"/>
                </a:solidFill>
                <a:latin typeface="Arial"/>
                <a:ea typeface="Arial"/>
                <a:cs typeface="Arial"/>
                <a:sym typeface="Arial"/>
              </a:rPr>
              <a:t> </a:t>
            </a:r>
            <a:endParaRPr/>
          </a:p>
          <a:p>
            <a:pPr marL="0" marR="0" lvl="0" indent="0" algn="l" rtl="0">
              <a:lnSpc>
                <a:spcPct val="90000"/>
              </a:lnSpc>
              <a:spcBef>
                <a:spcPts val="1000"/>
              </a:spcBef>
              <a:spcAft>
                <a:spcPts val="0"/>
              </a:spcAft>
              <a:buClr>
                <a:schemeClr val="dk1"/>
              </a:buClr>
              <a:buSzPts val="1400"/>
              <a:buFont typeface="Arial"/>
              <a:buNone/>
            </a:pPr>
            <a:r>
              <a:rPr lang="en-US" sz="1400">
                <a:solidFill>
                  <a:schemeClr val="dk1"/>
                </a:solidFill>
                <a:latin typeface="Arial"/>
                <a:ea typeface="Arial"/>
                <a:cs typeface="Arial"/>
                <a:sym typeface="Arial"/>
              </a:rPr>
              <a:t> </a:t>
            </a:r>
            <a:endParaRPr/>
          </a:p>
          <a:p>
            <a:pPr marL="0" marR="0" lvl="0" indent="88900" algn="l" rtl="0">
              <a:lnSpc>
                <a:spcPct val="90000"/>
              </a:lnSpc>
              <a:spcBef>
                <a:spcPts val="1000"/>
              </a:spcBef>
              <a:spcAft>
                <a:spcPts val="0"/>
              </a:spcAft>
              <a:buClr>
                <a:schemeClr val="dk1"/>
              </a:buClr>
              <a:buSzPts val="1400"/>
              <a:buFont typeface="Arial"/>
              <a:buNone/>
            </a:pPr>
            <a:endParaRPr sz="1400">
              <a:solidFill>
                <a:srgbClr val="FF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12"/>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9" name="Google Shape;189;p12" descr="Generated from prompt"/>
          <p:cNvPicPr preferRelativeResize="0"/>
          <p:nvPr/>
        </p:nvPicPr>
        <p:blipFill rotWithShape="1">
          <a:blip r:embed="rId3">
            <a:alphaModFix/>
          </a:blip>
          <a:srcRect t="15500" b="13576"/>
          <a:stretch/>
        </p:blipFill>
        <p:spPr>
          <a:xfrm>
            <a:off x="0" y="0"/>
            <a:ext cx="9492549" cy="6857999"/>
          </a:xfrm>
          <a:prstGeom prst="rect">
            <a:avLst/>
          </a:prstGeom>
          <a:noFill/>
          <a:ln>
            <a:noFill/>
          </a:ln>
        </p:spPr>
      </p:pic>
      <p:sp>
        <p:nvSpPr>
          <p:cNvPr id="190" name="Google Shape;190;p12"/>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1" name="Google Shape;191;p12"/>
          <p:cNvSpPr txBox="1"/>
          <p:nvPr/>
        </p:nvSpPr>
        <p:spPr>
          <a:xfrm>
            <a:off x="7531610" y="326136"/>
            <a:ext cx="4657341" cy="620572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000">
              <a:solidFill>
                <a:schemeClr val="dk1"/>
              </a:solidFill>
              <a:latin typeface="Arial"/>
              <a:ea typeface="Arial"/>
              <a:cs typeface="Arial"/>
              <a:sym typeface="Arial"/>
            </a:endParaRPr>
          </a:p>
        </p:txBody>
      </p:sp>
      <p:sp>
        <p:nvSpPr>
          <p:cNvPr id="192" name="Google Shape;192;p12"/>
          <p:cNvSpPr txBox="1"/>
          <p:nvPr/>
        </p:nvSpPr>
        <p:spPr>
          <a:xfrm>
            <a:off x="6998200" y="0"/>
            <a:ext cx="5190600" cy="686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Arial"/>
                <a:ea typeface="Arial"/>
                <a:cs typeface="Arial"/>
                <a:sym typeface="Arial"/>
              </a:rPr>
              <a:t>{Applicant Name} was intrigued by the PCE grant but realized that it wouldn’t work for her since she already had a master’s degree. So, we kept following the yellow brick road, hoping to find the project that was just right for her.</a:t>
            </a:r>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sz="2100">
                <a:solidFill>
                  <a:schemeClr val="dk1"/>
                </a:solidFill>
                <a:latin typeface="Arial"/>
                <a:ea typeface="Arial"/>
                <a:cs typeface="Arial"/>
                <a:sym typeface="Arial"/>
              </a:rPr>
              <a:t>We came across a beautiful university town with large ivy-covered buildings as far as the eye could see. “This might be it!” {Applicant Name} exclaimed, thinking that a college town might have just the kind of project she needed!</a:t>
            </a:r>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sz="2100">
                <a:solidFill>
                  <a:schemeClr val="dk1"/>
                </a:solidFill>
                <a:latin typeface="Arial"/>
                <a:ea typeface="Arial"/>
                <a:cs typeface="Arial"/>
                <a:sym typeface="Arial"/>
              </a:rPr>
              <a:t>“This is the town of the Scholar Award,” said {White Witch}. “This is where the brightest and most dedicated students come to earn their doctoral degrees. The women who earn the P.E.O. Scholar Award are given an award of $25,000 that will provide partial support for a year’s study.”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98" name="Google Shape;198;p13"/>
          <p:cNvGrpSpPr/>
          <p:nvPr/>
        </p:nvGrpSpPr>
        <p:grpSpPr>
          <a:xfrm flipH="1">
            <a:off x="10741136" y="-454724"/>
            <a:ext cx="2323655" cy="2323656"/>
            <a:chOff x="-872270" y="-454724"/>
            <a:chExt cx="2323655" cy="2323656"/>
          </a:xfrm>
        </p:grpSpPr>
        <p:sp>
          <p:nvSpPr>
            <p:cNvPr id="199" name="Google Shape;199;p13"/>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3"/>
            <p:cNvSpPr/>
            <p:nvPr/>
          </p:nvSpPr>
          <p:spPr>
            <a:xfrm rot="2700000">
              <a:off x="301285" y="128278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01" name="Google Shape;201;p13"/>
          <p:cNvSpPr/>
          <p:nvPr/>
        </p:nvSpPr>
        <p:spPr>
          <a:xfrm rot="2700000">
            <a:off x="2737196" y="6033666"/>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2" name="Google Shape;202;p13"/>
          <p:cNvSpPr/>
          <p:nvPr/>
        </p:nvSpPr>
        <p:spPr>
          <a:xfrm>
            <a:off x="1343436" y="5721108"/>
            <a:ext cx="2261965" cy="1136891"/>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3" name="Google Shape;203;p13" descr="Generated from prompt"/>
          <p:cNvPicPr preferRelativeResize="0"/>
          <p:nvPr/>
        </p:nvPicPr>
        <p:blipFill rotWithShape="1">
          <a:blip r:embed="rId3">
            <a:alphaModFix/>
          </a:blip>
          <a:srcRect/>
          <a:stretch/>
        </p:blipFill>
        <p:spPr>
          <a:xfrm>
            <a:off x="4081842" y="0"/>
            <a:ext cx="6776197" cy="6857999"/>
          </a:xfrm>
          <a:prstGeom prst="rect">
            <a:avLst/>
          </a:prstGeom>
          <a:noFill/>
          <a:ln>
            <a:noFill/>
          </a:ln>
        </p:spPr>
      </p:pic>
      <p:pic>
        <p:nvPicPr>
          <p:cNvPr id="204" name="Google Shape;204;p13"/>
          <p:cNvPicPr preferRelativeResize="0"/>
          <p:nvPr/>
        </p:nvPicPr>
        <p:blipFill rotWithShape="1">
          <a:blip r:embed="rId4">
            <a:alphaModFix/>
          </a:blip>
          <a:srcRect/>
          <a:stretch/>
        </p:blipFill>
        <p:spPr>
          <a:xfrm>
            <a:off x="10858058" y="5535168"/>
            <a:ext cx="1322832" cy="1322832"/>
          </a:xfrm>
          <a:prstGeom prst="rect">
            <a:avLst/>
          </a:prstGeom>
          <a:noFill/>
          <a:ln>
            <a:noFill/>
          </a:ln>
        </p:spPr>
      </p:pic>
      <p:sp>
        <p:nvSpPr>
          <p:cNvPr id="205" name="Google Shape;205;p13"/>
          <p:cNvSpPr txBox="1"/>
          <p:nvPr/>
        </p:nvSpPr>
        <p:spPr>
          <a:xfrm>
            <a:off x="0" y="0"/>
            <a:ext cx="4250700" cy="692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If you’re </a:t>
            </a:r>
            <a:r>
              <a:rPr lang="en-US" sz="1800" dirty="0" err="1">
                <a:solidFill>
                  <a:schemeClr val="dk1"/>
                </a:solidFill>
                <a:latin typeface="Arial"/>
                <a:ea typeface="Arial"/>
                <a:cs typeface="Arial"/>
                <a:sym typeface="Arial"/>
              </a:rPr>
              <a:t>sma</a:t>
            </a:r>
            <a:r>
              <a:rPr lang="en-US" sz="1800" dirty="0">
                <a:solidFill>
                  <a:schemeClr val="dk1"/>
                </a:solidFill>
                <a:latin typeface="Arial"/>
                <a:ea typeface="Arial"/>
                <a:cs typeface="Arial"/>
                <a:sym typeface="Arial"/>
              </a:rPr>
              <a:t>-art and determined</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To make weighty contributions</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In your field of study</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Then the PSA could be the one</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That helps you make a difference</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For so-ci-</a:t>
            </a:r>
            <a:r>
              <a:rPr lang="en-US" sz="1800" dirty="0" err="1">
                <a:solidFill>
                  <a:schemeClr val="dk1"/>
                </a:solidFill>
                <a:latin typeface="Arial"/>
                <a:ea typeface="Arial"/>
                <a:cs typeface="Arial"/>
                <a:sym typeface="Arial"/>
              </a:rPr>
              <a:t>ety</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You’d need a nomination,</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An accredited institution,</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Pursue a doctoral degree</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You’d be a leader and a model</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Helping others to become the</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Very best they can be</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Fine Arts, Science, or the Law</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Practically any field at all</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Must be from the U.S. or</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Canada</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And get good grades, on all your work.</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If you’re </a:t>
            </a:r>
            <a:r>
              <a:rPr lang="en-US" sz="1800" dirty="0" err="1">
                <a:solidFill>
                  <a:schemeClr val="dk1"/>
                </a:solidFill>
                <a:latin typeface="Arial"/>
                <a:ea typeface="Arial"/>
                <a:cs typeface="Arial"/>
                <a:sym typeface="Arial"/>
              </a:rPr>
              <a:t>sma</a:t>
            </a:r>
            <a:r>
              <a:rPr lang="en-US" sz="1800" dirty="0">
                <a:solidFill>
                  <a:schemeClr val="dk1"/>
                </a:solidFill>
                <a:latin typeface="Arial"/>
                <a:ea typeface="Arial"/>
                <a:cs typeface="Arial"/>
                <a:sym typeface="Arial"/>
              </a:rPr>
              <a:t>-art and determined</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To make weighty contributions</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In your field of study</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Then the PSA could be the one</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That helps you make a difference</a:t>
            </a:r>
            <a:endParaRPr sz="1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For so-ci-</a:t>
            </a:r>
            <a:r>
              <a:rPr lang="en-US" sz="1800" dirty="0" err="1">
                <a:solidFill>
                  <a:schemeClr val="dk1"/>
                </a:solidFill>
                <a:latin typeface="Arial"/>
                <a:ea typeface="Arial"/>
                <a:cs typeface="Arial"/>
                <a:sym typeface="Arial"/>
              </a:rPr>
              <a:t>ety</a:t>
            </a:r>
            <a:endParaRPr sz="1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14"/>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1" name="Google Shape;211;p14" descr="Generated from prompt"/>
          <p:cNvPicPr preferRelativeResize="0"/>
          <p:nvPr/>
        </p:nvPicPr>
        <p:blipFill rotWithShape="1">
          <a:blip r:embed="rId3">
            <a:alphaModFix/>
          </a:blip>
          <a:srcRect r="369"/>
          <a:stretch/>
        </p:blipFill>
        <p:spPr>
          <a:xfrm>
            <a:off x="0" y="0"/>
            <a:ext cx="6593530" cy="6858000"/>
          </a:xfrm>
          <a:custGeom>
            <a:avLst/>
            <a:gdLst/>
            <a:ahLst/>
            <a:cxnLst/>
            <a:rect l="l" t="t" r="r" b="b"/>
            <a:pathLst>
              <a:path w="6832674" h="6858000" extrusionOk="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a:noFill/>
          <a:ln>
            <a:noFill/>
          </a:ln>
        </p:spPr>
      </p:pic>
      <p:sp>
        <p:nvSpPr>
          <p:cNvPr id="212" name="Google Shape;212;p14"/>
          <p:cNvSpPr txBox="1"/>
          <p:nvPr/>
        </p:nvSpPr>
        <p:spPr>
          <a:xfrm>
            <a:off x="6672663" y="192024"/>
            <a:ext cx="5296832" cy="647395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endParaRPr sz="2500">
              <a:solidFill>
                <a:schemeClr val="dk1"/>
              </a:solidFill>
              <a:latin typeface="Arial"/>
              <a:ea typeface="Arial"/>
              <a:cs typeface="Arial"/>
              <a:sym typeface="Arial"/>
            </a:endParaRPr>
          </a:p>
        </p:txBody>
      </p:sp>
      <p:sp>
        <p:nvSpPr>
          <p:cNvPr id="213" name="Google Shape;213;p14"/>
          <p:cNvSpPr txBox="1"/>
          <p:nvPr/>
        </p:nvSpPr>
        <p:spPr>
          <a:xfrm>
            <a:off x="6496211" y="12673"/>
            <a:ext cx="5649900" cy="683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chemeClr val="dk1"/>
                </a:solidFill>
                <a:latin typeface="Arial"/>
                <a:ea typeface="Arial"/>
                <a:cs typeface="Arial"/>
                <a:sym typeface="Arial"/>
              </a:rPr>
              <a:t>Although the Scholar Award sounded amazing, {Applicant Name} recognized that she was not getting her doctorate, so this project was once again not the right fit for her. As they continued, {Applicant Name} counted down the projects and realized that they only had one project left. She hoped this one would fit her needs.</a:t>
            </a:r>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sz="1900">
                <a:solidFill>
                  <a:schemeClr val="dk1"/>
                </a:solidFill>
                <a:latin typeface="Arial"/>
                <a:ea typeface="Arial"/>
                <a:cs typeface="Arial"/>
                <a:sym typeface="Arial"/>
              </a:rPr>
              <a:t>Ahead, in the distance, {Applicant Name} could see an emerald building that looked very much like a bank in the center of a town. She looked to {White Witch} and said, “Where are we now? Have we come to the final project?”</a:t>
            </a:r>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sz="1900">
                <a:solidFill>
                  <a:schemeClr val="dk1"/>
                </a:solidFill>
                <a:latin typeface="Arial"/>
                <a:ea typeface="Arial"/>
                <a:cs typeface="Arial"/>
                <a:sym typeface="Arial"/>
              </a:rPr>
              <a:t>“Yes,” said {White Witch}. “We have finally reached the Emerald City, home to the Educational Loan Fund. Here women can apply for a 2% low and simple interest loan for up to $25,000 depending on their degree program starting on July 1</a:t>
            </a:r>
            <a:r>
              <a:rPr lang="en-US" sz="1900" baseline="30000">
                <a:solidFill>
                  <a:schemeClr val="dk1"/>
                </a:solidFill>
                <a:latin typeface="Arial"/>
                <a:ea typeface="Arial"/>
                <a:cs typeface="Arial"/>
                <a:sym typeface="Arial"/>
              </a:rPr>
              <a:t>st</a:t>
            </a:r>
            <a:r>
              <a:rPr lang="en-US" sz="1900">
                <a:solidFill>
                  <a:schemeClr val="dk1"/>
                </a:solidFill>
                <a:latin typeface="Arial"/>
                <a:ea typeface="Arial"/>
                <a:cs typeface="Arial"/>
                <a:sym typeface="Arial"/>
              </a:rPr>
              <a:t> 2024!. This allows many women to focus on their studies without having to pay off the loan until after graduation. The best part is that woman can get a scholarship or grant from one of the other projects and still apply for the ELF loan!”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9" name="Google Shape;219;p15" descr="A logo for a loan fund&#10;&#10;Description automatically generated"/>
          <p:cNvPicPr preferRelativeResize="0"/>
          <p:nvPr/>
        </p:nvPicPr>
        <p:blipFill rotWithShape="1">
          <a:blip r:embed="rId3">
            <a:alphaModFix/>
          </a:blip>
          <a:srcRect/>
          <a:stretch/>
        </p:blipFill>
        <p:spPr>
          <a:xfrm>
            <a:off x="10427384" y="5093384"/>
            <a:ext cx="1764616" cy="1764616"/>
          </a:xfrm>
          <a:prstGeom prst="rect">
            <a:avLst/>
          </a:prstGeom>
          <a:noFill/>
          <a:ln>
            <a:noFill/>
          </a:ln>
        </p:spPr>
      </p:pic>
      <p:sp>
        <p:nvSpPr>
          <p:cNvPr id="220" name="Google Shape;220;p15"/>
          <p:cNvSpPr/>
          <p:nvPr/>
        </p:nvSpPr>
        <p:spPr>
          <a:xfrm flipH="1">
            <a:off x="10208496" y="0"/>
            <a:ext cx="1983504" cy="6858000"/>
          </a:xfrm>
          <a:custGeom>
            <a:avLst/>
            <a:gdLst/>
            <a:ahLst/>
            <a:cxnLst/>
            <a:rect l="l" t="t" r="r" b="b"/>
            <a:pathLst>
              <a:path w="1983504" h="6858000" extrusionOk="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15"/>
          <p:cNvSpPr txBox="1"/>
          <p:nvPr/>
        </p:nvSpPr>
        <p:spPr>
          <a:xfrm>
            <a:off x="0" y="-66973"/>
            <a:ext cx="4072128" cy="6924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When your thoughts are busy brewin'</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While thinking of pursuin'</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Advanced degrees and such.</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Oh, the bills ya can’t delay’em</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And you think “How will I pay’em?”</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E-du-CATIONAL Loan Fund!</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If your chapter finds a woman</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In need and then presumin'</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She meets requirements.</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There’s a loan we’ll present her</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And the interest’s 2% fer</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E-du-CATIONAL Loan Fund!</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With a diploma or GED</a:t>
            </a: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And someone to cosign for her</a:t>
            </a: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To be legal in the States or</a:t>
            </a: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Canad“er”</a:t>
            </a: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And then, submit, and wait and see</a:t>
            </a: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5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When your thoughts are busy brewin'</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While thinking of pursuin'</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Advanced degrees and such.</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5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Oh, the bills ya can’t delay’em</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And you think “How will I pay’em?”</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dk1"/>
                </a:solidFill>
                <a:latin typeface="Arial"/>
                <a:ea typeface="Arial"/>
                <a:cs typeface="Arial"/>
                <a:sym typeface="Arial"/>
              </a:rPr>
              <a:t>E-du-CATIONAL Loan Fund!</a:t>
            </a:r>
            <a:endParaRPr sz="1800">
              <a:solidFill>
                <a:schemeClr val="dk1"/>
              </a:solidFill>
              <a:latin typeface="Arial"/>
              <a:ea typeface="Arial"/>
              <a:cs typeface="Arial"/>
              <a:sym typeface="Arial"/>
            </a:endParaRPr>
          </a:p>
        </p:txBody>
      </p:sp>
      <p:pic>
        <p:nvPicPr>
          <p:cNvPr id="222" name="Google Shape;222;p15" descr="Generated from prompt"/>
          <p:cNvPicPr preferRelativeResize="0"/>
          <p:nvPr/>
        </p:nvPicPr>
        <p:blipFill rotWithShape="1">
          <a:blip r:embed="rId4">
            <a:alphaModFix/>
          </a:blip>
          <a:srcRect/>
          <a:stretch/>
        </p:blipFill>
        <p:spPr>
          <a:xfrm>
            <a:off x="3976489" y="203552"/>
            <a:ext cx="6450900" cy="6450900"/>
          </a:xfrm>
          <a:prstGeom prst="doubleWave">
            <a:avLst>
              <a:gd name="adj1" fmla="val 6250"/>
              <a:gd name="adj2" fmla="val 0"/>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pic>
        <p:nvPicPr>
          <p:cNvPr id="227" name="Google Shape;227;p16" descr="Generated from prompt"/>
          <p:cNvPicPr preferRelativeResize="0"/>
          <p:nvPr/>
        </p:nvPicPr>
        <p:blipFill rotWithShape="1">
          <a:blip r:embed="rId3">
            <a:alphaModFix/>
          </a:blip>
          <a:srcRect t="6" b="29465"/>
          <a:stretch/>
        </p:blipFill>
        <p:spPr>
          <a:xfrm>
            <a:off x="2462651" y="12357"/>
            <a:ext cx="9729349" cy="6861968"/>
          </a:xfrm>
          <a:prstGeom prst="rect">
            <a:avLst/>
          </a:prstGeom>
          <a:noFill/>
          <a:ln>
            <a:noFill/>
          </a:ln>
        </p:spPr>
      </p:pic>
      <p:grpSp>
        <p:nvGrpSpPr>
          <p:cNvPr id="228" name="Google Shape;228;p16"/>
          <p:cNvGrpSpPr/>
          <p:nvPr/>
        </p:nvGrpSpPr>
        <p:grpSpPr>
          <a:xfrm>
            <a:off x="-19217" y="-1"/>
            <a:ext cx="5213267" cy="6883030"/>
            <a:chOff x="-19217" y="-1"/>
            <a:chExt cx="5213267" cy="6883030"/>
          </a:xfrm>
        </p:grpSpPr>
        <p:sp>
          <p:nvSpPr>
            <p:cNvPr id="229" name="Google Shape;229;p16"/>
            <p:cNvSpPr/>
            <p:nvPr/>
          </p:nvSpPr>
          <p:spPr>
            <a:xfrm>
              <a:off x="-19206" y="0"/>
              <a:ext cx="5204956" cy="6883029"/>
            </a:xfrm>
            <a:prstGeom prst="rect">
              <a:avLst/>
            </a:prstGeom>
            <a:gradFill>
              <a:gsLst>
                <a:gs pos="0">
                  <a:schemeClr val="accent2"/>
                </a:gs>
                <a:gs pos="7000">
                  <a:schemeClr val="accent2"/>
                </a:gs>
                <a:gs pos="100000">
                  <a:schemeClr val="accent5"/>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0" name="Google Shape;230;p16"/>
            <p:cNvSpPr/>
            <p:nvPr/>
          </p:nvSpPr>
          <p:spPr>
            <a:xfrm rot="10800000">
              <a:off x="-19217" y="1731909"/>
              <a:ext cx="5204963" cy="5144400"/>
            </a:xfrm>
            <a:prstGeom prst="rect">
              <a:avLst/>
            </a:prstGeom>
            <a:gradFill>
              <a:gsLst>
                <a:gs pos="0">
                  <a:srgbClr val="5F473D"/>
                </a:gs>
                <a:gs pos="60000">
                  <a:srgbClr val="B89C90">
                    <a:alpha val="0"/>
                  </a:srgbClr>
                </a:gs>
                <a:gs pos="100000">
                  <a:srgbClr val="B89C90">
                    <a:alpha val="0"/>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Arial"/>
                <a:ea typeface="Arial"/>
                <a:cs typeface="Arial"/>
                <a:sym typeface="Arial"/>
              </a:endParaRPr>
            </a:p>
          </p:txBody>
        </p:sp>
        <p:sp>
          <p:nvSpPr>
            <p:cNvPr id="231" name="Google Shape;231;p16"/>
            <p:cNvSpPr/>
            <p:nvPr/>
          </p:nvSpPr>
          <p:spPr>
            <a:xfrm>
              <a:off x="-19210" y="6723"/>
              <a:ext cx="3834567" cy="6876300"/>
            </a:xfrm>
            <a:prstGeom prst="rect">
              <a:avLst/>
            </a:prstGeom>
            <a:gradFill>
              <a:gsLst>
                <a:gs pos="0">
                  <a:srgbClr val="EF9668">
                    <a:alpha val="77647"/>
                  </a:srgbClr>
                </a:gs>
                <a:gs pos="3000">
                  <a:srgbClr val="EF9668">
                    <a:alpha val="77647"/>
                  </a:srgbClr>
                </a:gs>
                <a:gs pos="42000">
                  <a:srgbClr val="D55816">
                    <a:alpha val="0"/>
                  </a:srgbClr>
                </a:gs>
                <a:gs pos="100000">
                  <a:srgbClr val="D55816">
                    <a:alpha val="0"/>
                  </a:srgbClr>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2" name="Google Shape;232;p16"/>
            <p:cNvSpPr/>
            <p:nvPr/>
          </p:nvSpPr>
          <p:spPr>
            <a:xfrm rot="-5400000">
              <a:off x="-844601" y="833689"/>
              <a:ext cx="6872341" cy="5204961"/>
            </a:xfrm>
            <a:prstGeom prst="rect">
              <a:avLst/>
            </a:prstGeom>
            <a:gradFill>
              <a:gsLst>
                <a:gs pos="0">
                  <a:srgbClr val="7F5F52">
                    <a:alpha val="85882"/>
                  </a:srgbClr>
                </a:gs>
                <a:gs pos="57000">
                  <a:srgbClr val="D55816">
                    <a:alpha val="0"/>
                  </a:srgbClr>
                </a:gs>
                <a:gs pos="100000">
                  <a:srgbClr val="D55816">
                    <a:alpha val="0"/>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33" name="Google Shape;233;p16"/>
          <p:cNvSpPr txBox="1"/>
          <p:nvPr/>
        </p:nvSpPr>
        <p:spPr>
          <a:xfrm>
            <a:off x="-27518" y="727711"/>
            <a:ext cx="5185746" cy="541691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500">
                <a:solidFill>
                  <a:srgbClr val="FFFFFF"/>
                </a:solidFill>
                <a:latin typeface="Arial"/>
                <a:ea typeface="Arial"/>
                <a:cs typeface="Arial"/>
                <a:sym typeface="Arial"/>
              </a:rPr>
              <a:t>{Applicant Name} had finally found the P.E.O. project that was right for her! Educational Loan Fund fit all her needs and would be the best choice for her going forward! “I can’t wait to discuss this with my chapter and get started!” she told {White Witch}. “Now that I know which project is right for me, I better get back home and get some sleep… How do I do that?”</a:t>
            </a:r>
            <a:endParaRPr/>
          </a:p>
          <a:p>
            <a:pPr marL="0" marR="0" lvl="0" indent="158750" algn="l" rtl="0">
              <a:lnSpc>
                <a:spcPct val="90000"/>
              </a:lnSpc>
              <a:spcBef>
                <a:spcPts val="600"/>
              </a:spcBef>
              <a:spcAft>
                <a:spcPts val="0"/>
              </a:spcAft>
              <a:buClr>
                <a:schemeClr val="dk1"/>
              </a:buClr>
              <a:buSzPts val="2500"/>
              <a:buFont typeface="Arial"/>
              <a:buNone/>
            </a:pPr>
            <a:endParaRPr sz="2500">
              <a:solidFill>
                <a:srgbClr val="FFFFFF"/>
              </a:solidFill>
              <a:latin typeface="Arial"/>
              <a:ea typeface="Arial"/>
              <a:cs typeface="Arial"/>
              <a:sym typeface="Arial"/>
            </a:endParaRPr>
          </a:p>
          <a:p>
            <a:pPr marL="0" marR="0" lvl="0" indent="0" algn="l" rtl="0">
              <a:lnSpc>
                <a:spcPct val="90000"/>
              </a:lnSpc>
              <a:spcBef>
                <a:spcPts val="600"/>
              </a:spcBef>
              <a:spcAft>
                <a:spcPts val="0"/>
              </a:spcAft>
              <a:buNone/>
            </a:pPr>
            <a:r>
              <a:rPr lang="en-US" sz="2500">
                <a:solidFill>
                  <a:srgbClr val="FFFFFF"/>
                </a:solidFill>
                <a:latin typeface="Arial"/>
                <a:ea typeface="Arial"/>
                <a:cs typeface="Arial"/>
                <a:sym typeface="Arial"/>
              </a:rPr>
              <a:t>{White Witch} knew the answer! “All you have to do is think of your Home on the Range and sing this song…”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7" descr="Home on the Range Cabin - Wikipedia"/>
          <p:cNvPicPr preferRelativeResize="0"/>
          <p:nvPr/>
        </p:nvPicPr>
        <p:blipFill rotWithShape="1">
          <a:blip r:embed="rId3">
            <a:alphaModFix amt="20000"/>
          </a:blip>
          <a:srcRect t="1496"/>
          <a:stretch/>
        </p:blipFill>
        <p:spPr>
          <a:xfrm>
            <a:off x="0" y="10"/>
            <a:ext cx="12192000" cy="6857990"/>
          </a:xfrm>
          <a:prstGeom prst="rect">
            <a:avLst/>
          </a:prstGeom>
          <a:noFill/>
          <a:ln>
            <a:noFill/>
          </a:ln>
        </p:spPr>
      </p:pic>
      <p:sp>
        <p:nvSpPr>
          <p:cNvPr id="239" name="Google Shape;239;p17"/>
          <p:cNvSpPr txBox="1">
            <a:spLocks noGrp="1"/>
          </p:cNvSpPr>
          <p:nvPr>
            <p:ph type="body" idx="1"/>
          </p:nvPr>
        </p:nvSpPr>
        <p:spPr>
          <a:xfrm>
            <a:off x="0" y="1"/>
            <a:ext cx="3803904" cy="257251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200"/>
              <a:buNone/>
            </a:pPr>
            <a:r>
              <a:rPr lang="en-US" sz="2200" b="0" i="1" u="none" strike="noStrike">
                <a:latin typeface="Arial"/>
                <a:ea typeface="Arial"/>
                <a:cs typeface="Arial"/>
                <a:sym typeface="Arial"/>
              </a:rPr>
              <a:t>'Oh give us a goal</a:t>
            </a:r>
            <a:endParaRPr/>
          </a:p>
          <a:p>
            <a:pPr marL="0" lvl="0" indent="0" algn="l" rtl="0">
              <a:lnSpc>
                <a:spcPct val="90000"/>
              </a:lnSpc>
              <a:spcBef>
                <a:spcPts val="0"/>
              </a:spcBef>
              <a:spcAft>
                <a:spcPts val="0"/>
              </a:spcAft>
              <a:buClr>
                <a:schemeClr val="dk1"/>
              </a:buClr>
              <a:buSzPts val="2200"/>
              <a:buNone/>
            </a:pPr>
            <a:r>
              <a:rPr lang="en-US" sz="2200" i="1">
                <a:latin typeface="Arial"/>
                <a:ea typeface="Arial"/>
                <a:cs typeface="Arial"/>
                <a:sym typeface="Arial"/>
              </a:rPr>
              <a:t>T</a:t>
            </a:r>
            <a:r>
              <a:rPr lang="en-US" sz="2200" b="0" i="1" u="none" strike="noStrike">
                <a:latin typeface="Arial"/>
                <a:ea typeface="Arial"/>
                <a:cs typeface="Arial"/>
                <a:sym typeface="Arial"/>
              </a:rPr>
              <a:t>o-o help women grow, </a:t>
            </a:r>
            <a:r>
              <a:rPr lang="en-US" sz="2200">
                <a:latin typeface="Arial"/>
                <a:ea typeface="Arial"/>
                <a:cs typeface="Arial"/>
                <a:sym typeface="Arial"/>
              </a:rPr>
              <a:t> </a:t>
            </a:r>
            <a:endParaRPr/>
          </a:p>
          <a:p>
            <a:pPr marL="0" lvl="0" indent="0" algn="l" rtl="0">
              <a:lnSpc>
                <a:spcPct val="90000"/>
              </a:lnSpc>
              <a:spcBef>
                <a:spcPts val="0"/>
              </a:spcBef>
              <a:spcAft>
                <a:spcPts val="0"/>
              </a:spcAft>
              <a:buClr>
                <a:schemeClr val="dk1"/>
              </a:buClr>
              <a:buSzPts val="2200"/>
              <a:buNone/>
            </a:pPr>
            <a:r>
              <a:rPr lang="en-US" sz="2200" i="1">
                <a:latin typeface="Arial"/>
                <a:ea typeface="Arial"/>
                <a:cs typeface="Arial"/>
                <a:sym typeface="Arial"/>
              </a:rPr>
              <a:t>W</a:t>
            </a:r>
            <a:r>
              <a:rPr lang="en-US" sz="2200" i="1" u="none" strike="noStrike">
                <a:latin typeface="Arial"/>
                <a:ea typeface="Arial"/>
                <a:cs typeface="Arial"/>
                <a:sym typeface="Arial"/>
              </a:rPr>
              <a:t>ith</a:t>
            </a:r>
            <a:r>
              <a:rPr lang="en-US" sz="2200" b="1" i="1" u="none" strike="noStrike">
                <a:latin typeface="Arial"/>
                <a:ea typeface="Arial"/>
                <a:cs typeface="Arial"/>
                <a:sym typeface="Arial"/>
              </a:rPr>
              <a:t> </a:t>
            </a:r>
            <a:r>
              <a:rPr lang="en-US" sz="2200" b="0" i="1" u="none" strike="noStrike">
                <a:latin typeface="Arial"/>
                <a:ea typeface="Arial"/>
                <a:cs typeface="Arial"/>
                <a:sym typeface="Arial"/>
              </a:rPr>
              <a:t>vital P.E.O. funds,</a:t>
            </a:r>
            <a:r>
              <a:rPr lang="en-US" sz="2200">
                <a:latin typeface="Arial"/>
                <a:ea typeface="Arial"/>
                <a:cs typeface="Arial"/>
                <a:sym typeface="Arial"/>
              </a:rPr>
              <a:t> </a:t>
            </a:r>
            <a:endParaRPr/>
          </a:p>
          <a:p>
            <a:pPr marL="0" lvl="0" indent="0" algn="l" rtl="0">
              <a:lnSpc>
                <a:spcPct val="90000"/>
              </a:lnSpc>
              <a:spcBef>
                <a:spcPts val="0"/>
              </a:spcBef>
              <a:spcAft>
                <a:spcPts val="0"/>
              </a:spcAft>
              <a:buClr>
                <a:schemeClr val="dk1"/>
              </a:buClr>
              <a:buSzPts val="2200"/>
              <a:buNone/>
            </a:pPr>
            <a:endParaRPr sz="2200" b="0" i="1" u="none" strike="noStrike">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US" sz="2200" i="1">
                <a:latin typeface="Arial"/>
                <a:ea typeface="Arial"/>
                <a:cs typeface="Arial"/>
                <a:sym typeface="Arial"/>
              </a:rPr>
              <a:t>W</a:t>
            </a:r>
            <a:r>
              <a:rPr lang="en-US" sz="2200" b="0" i="1" u="none" strike="noStrike">
                <a:latin typeface="Arial"/>
                <a:ea typeface="Arial"/>
                <a:cs typeface="Arial"/>
                <a:sym typeface="Arial"/>
              </a:rPr>
              <a:t>here they reach for the stars And become all they are, </a:t>
            </a:r>
            <a:endParaRPr/>
          </a:p>
          <a:p>
            <a:pPr marL="0" lvl="0" indent="0" algn="l" rtl="0">
              <a:lnSpc>
                <a:spcPct val="90000"/>
              </a:lnSpc>
              <a:spcBef>
                <a:spcPts val="0"/>
              </a:spcBef>
              <a:spcAft>
                <a:spcPts val="0"/>
              </a:spcAft>
              <a:buClr>
                <a:schemeClr val="dk1"/>
              </a:buClr>
              <a:buSzPts val="2200"/>
              <a:buNone/>
            </a:pPr>
            <a:r>
              <a:rPr lang="en-US" sz="2200" i="1">
                <a:latin typeface="Arial"/>
                <a:ea typeface="Arial"/>
                <a:cs typeface="Arial"/>
                <a:sym typeface="Arial"/>
              </a:rPr>
              <a:t>A</a:t>
            </a:r>
            <a:r>
              <a:rPr lang="en-US" sz="2200" b="0" i="1" u="none" strike="noStrike">
                <a:latin typeface="Arial"/>
                <a:ea typeface="Arial"/>
                <a:cs typeface="Arial"/>
                <a:sym typeface="Arial"/>
              </a:rPr>
              <a:t>s they find all the best in their dreams. </a:t>
            </a:r>
            <a:endParaRPr sz="2200"/>
          </a:p>
        </p:txBody>
      </p:sp>
      <p:sp>
        <p:nvSpPr>
          <p:cNvPr id="240" name="Google Shape;240;p17"/>
          <p:cNvSpPr txBox="1"/>
          <p:nvPr/>
        </p:nvSpPr>
        <p:spPr>
          <a:xfrm>
            <a:off x="8388096" y="3050"/>
            <a:ext cx="3803904" cy="256946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212121"/>
              </a:buClr>
              <a:buSzPts val="2200"/>
              <a:buFont typeface="Arial"/>
              <a:buNone/>
            </a:pPr>
            <a:r>
              <a:rPr lang="en-US" sz="2200" b="1" i="1">
                <a:solidFill>
                  <a:srgbClr val="212121"/>
                </a:solidFill>
                <a:latin typeface="Arial"/>
                <a:ea typeface="Arial"/>
                <a:cs typeface="Arial"/>
                <a:sym typeface="Arial"/>
              </a:rPr>
              <a:t>PCE</a:t>
            </a:r>
            <a:r>
              <a:rPr lang="en-US" sz="2200" i="1">
                <a:solidFill>
                  <a:srgbClr val="212121"/>
                </a:solidFill>
                <a:latin typeface="Arial"/>
                <a:ea typeface="Arial"/>
                <a:cs typeface="Arial"/>
                <a:sym typeface="Arial"/>
              </a:rPr>
              <a:t> is the way</a:t>
            </a:r>
            <a:endParaRPr sz="2200" b="1" i="1">
              <a:solidFill>
                <a:srgbClr val="212121"/>
              </a:solidFill>
              <a:latin typeface="Arial"/>
              <a:ea typeface="Arial"/>
              <a:cs typeface="Arial"/>
              <a:sym typeface="Arial"/>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To recharge them each day </a:t>
            </a:r>
            <a:r>
              <a:rPr lang="en-US" sz="2200">
                <a:solidFill>
                  <a:srgbClr val="212121"/>
                </a:solidFill>
                <a:latin typeface="Arial"/>
                <a:ea typeface="Arial"/>
                <a:cs typeface="Arial"/>
                <a:sym typeface="Arial"/>
              </a:rPr>
              <a:t> </a:t>
            </a:r>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If li-fe should pau-se their ED</a:t>
            </a:r>
            <a:endParaRPr sz="2200">
              <a:solidFill>
                <a:srgbClr val="21212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200"/>
              <a:buFont typeface="Arial"/>
              <a:buNone/>
            </a:pPr>
            <a:endParaRPr sz="2200" i="1">
              <a:solidFill>
                <a:srgbClr val="212121"/>
              </a:solidFill>
              <a:latin typeface="Arial"/>
              <a:ea typeface="Arial"/>
              <a:cs typeface="Arial"/>
              <a:sym typeface="Arial"/>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They can go back to class</a:t>
            </a:r>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And complete their drills</a:t>
            </a:r>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As they build their sell-a-ble skills. </a:t>
            </a:r>
            <a:endParaRPr sz="2200">
              <a:solidFill>
                <a:schemeClr val="dk1"/>
              </a:solidFill>
              <a:latin typeface="Arial"/>
              <a:ea typeface="Arial"/>
              <a:cs typeface="Arial"/>
              <a:sym typeface="Arial"/>
            </a:endParaRPr>
          </a:p>
        </p:txBody>
      </p:sp>
      <p:sp>
        <p:nvSpPr>
          <p:cNvPr id="241" name="Google Shape;241;p17"/>
          <p:cNvSpPr txBox="1"/>
          <p:nvPr/>
        </p:nvSpPr>
        <p:spPr>
          <a:xfrm>
            <a:off x="4194048" y="0"/>
            <a:ext cx="3803904" cy="2569464"/>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Our newest award</a:t>
            </a:r>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For a young high school </a:t>
            </a:r>
            <a:r>
              <a:rPr lang="en-US" sz="2200" b="1" i="1">
                <a:solidFill>
                  <a:srgbClr val="212121"/>
                </a:solidFill>
                <a:latin typeface="Arial"/>
                <a:ea typeface="Arial"/>
                <a:cs typeface="Arial"/>
                <a:sym typeface="Arial"/>
              </a:rPr>
              <a:t>STAR</a:t>
            </a:r>
            <a:endParaRPr sz="2200" b="1">
              <a:solidFill>
                <a:srgbClr val="212121"/>
              </a:solidFill>
              <a:latin typeface="Arial"/>
              <a:ea typeface="Arial"/>
              <a:cs typeface="Arial"/>
              <a:sym typeface="Arial"/>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Who excels in her work and her play.</a:t>
            </a:r>
            <a:endParaRPr sz="2200">
              <a:solidFill>
                <a:srgbClr val="21212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000"/>
              <a:buFont typeface="Arial"/>
              <a:buNone/>
            </a:pPr>
            <a:endParaRPr sz="1000" i="1">
              <a:solidFill>
                <a:srgbClr val="212121"/>
              </a:solidFill>
              <a:latin typeface="Arial"/>
              <a:ea typeface="Arial"/>
              <a:cs typeface="Arial"/>
              <a:sym typeface="Arial"/>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She enrolls in the fall</a:t>
            </a:r>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In accredited halls</a:t>
            </a:r>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Where she studies to brighten her day.</a:t>
            </a:r>
            <a:endParaRPr sz="2200">
              <a:solidFill>
                <a:schemeClr val="dk1"/>
              </a:solidFill>
              <a:latin typeface="Arial"/>
              <a:ea typeface="Arial"/>
              <a:cs typeface="Arial"/>
              <a:sym typeface="Arial"/>
            </a:endParaRPr>
          </a:p>
        </p:txBody>
      </p:sp>
      <p:sp>
        <p:nvSpPr>
          <p:cNvPr id="242" name="Google Shape;242;p17"/>
          <p:cNvSpPr txBox="1"/>
          <p:nvPr/>
        </p:nvSpPr>
        <p:spPr>
          <a:xfrm>
            <a:off x="0" y="4285478"/>
            <a:ext cx="3803904" cy="2572512"/>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When a woman wants more</a:t>
            </a:r>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Be a ‘DOC’ is her goal</a:t>
            </a:r>
            <a:endParaRPr sz="2200">
              <a:solidFill>
                <a:srgbClr val="212121"/>
              </a:solidFill>
              <a:latin typeface="Arial"/>
              <a:ea typeface="Arial"/>
              <a:cs typeface="Arial"/>
              <a:sym typeface="Arial"/>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P.E.O. help depends where she’s from</a:t>
            </a:r>
            <a:endParaRPr sz="2200">
              <a:solidFill>
                <a:srgbClr val="21212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200"/>
              <a:buFont typeface="Arial"/>
              <a:buNone/>
            </a:pPr>
            <a:endParaRPr sz="2200" i="1">
              <a:solidFill>
                <a:srgbClr val="212121"/>
              </a:solidFill>
              <a:latin typeface="Arial"/>
              <a:ea typeface="Arial"/>
              <a:cs typeface="Arial"/>
              <a:sym typeface="Arial"/>
            </a:endParaRPr>
          </a:p>
          <a:p>
            <a:pPr marL="0" marR="0" lvl="0" indent="0" algn="l" rtl="0">
              <a:lnSpc>
                <a:spcPct val="90000"/>
              </a:lnSpc>
              <a:spcBef>
                <a:spcPts val="0"/>
              </a:spcBef>
              <a:spcAft>
                <a:spcPts val="0"/>
              </a:spcAft>
              <a:buClr>
                <a:srgbClr val="212121"/>
              </a:buClr>
              <a:buSzPts val="2200"/>
              <a:buFont typeface="Arial"/>
              <a:buNone/>
            </a:pPr>
            <a:r>
              <a:rPr lang="en-US" sz="2200" b="1" i="1">
                <a:solidFill>
                  <a:srgbClr val="212121"/>
                </a:solidFill>
                <a:latin typeface="Arial"/>
                <a:ea typeface="Arial"/>
                <a:cs typeface="Arial"/>
                <a:sym typeface="Arial"/>
              </a:rPr>
              <a:t>IPS </a:t>
            </a:r>
            <a:r>
              <a:rPr lang="en-US" sz="2200" i="1">
                <a:solidFill>
                  <a:srgbClr val="212121"/>
                </a:solidFill>
                <a:latin typeface="Arial"/>
                <a:ea typeface="Arial"/>
                <a:cs typeface="Arial"/>
                <a:sym typeface="Arial"/>
              </a:rPr>
              <a:t>if away;</a:t>
            </a:r>
            <a:endParaRPr/>
          </a:p>
          <a:p>
            <a:pPr marL="0" marR="0" lvl="0" indent="0" algn="l" rtl="0">
              <a:lnSpc>
                <a:spcPct val="90000"/>
              </a:lnSpc>
              <a:spcBef>
                <a:spcPts val="0"/>
              </a:spcBef>
              <a:spcAft>
                <a:spcPts val="0"/>
              </a:spcAft>
              <a:buClr>
                <a:srgbClr val="212121"/>
              </a:buClr>
              <a:buSzPts val="2200"/>
              <a:buFont typeface="Arial"/>
              <a:buNone/>
            </a:pPr>
            <a:r>
              <a:rPr lang="en-US" sz="2200" b="1" i="1">
                <a:solidFill>
                  <a:srgbClr val="212121"/>
                </a:solidFill>
                <a:latin typeface="Arial"/>
                <a:ea typeface="Arial"/>
                <a:cs typeface="Arial"/>
                <a:sym typeface="Arial"/>
              </a:rPr>
              <a:t>PSA</a:t>
            </a:r>
            <a:r>
              <a:rPr lang="en-US" sz="2200" i="1">
                <a:solidFill>
                  <a:srgbClr val="212121"/>
                </a:solidFill>
                <a:latin typeface="Arial"/>
                <a:ea typeface="Arial"/>
                <a:cs typeface="Arial"/>
                <a:sym typeface="Arial"/>
              </a:rPr>
              <a:t> Here??? Ok!</a:t>
            </a:r>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Honored women will love P.E.O.</a:t>
            </a:r>
            <a:endParaRPr/>
          </a:p>
        </p:txBody>
      </p:sp>
      <p:sp>
        <p:nvSpPr>
          <p:cNvPr id="243" name="Google Shape;243;p17"/>
          <p:cNvSpPr txBox="1"/>
          <p:nvPr/>
        </p:nvSpPr>
        <p:spPr>
          <a:xfrm>
            <a:off x="4194048" y="4285478"/>
            <a:ext cx="3803904" cy="2572512"/>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With a vow to repay</a:t>
            </a:r>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A loan is their way</a:t>
            </a:r>
            <a:endParaRPr sz="2200">
              <a:solidFill>
                <a:srgbClr val="212121"/>
              </a:solidFill>
              <a:latin typeface="Arial"/>
              <a:ea typeface="Arial"/>
              <a:cs typeface="Arial"/>
              <a:sym typeface="Arial"/>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To continue to en-hance their path.</a:t>
            </a:r>
            <a:r>
              <a:rPr lang="en-US" sz="2200">
                <a:solidFill>
                  <a:srgbClr val="212121"/>
                </a:solidFill>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2200"/>
              <a:buFont typeface="Arial"/>
              <a:buNone/>
            </a:pPr>
            <a:endParaRPr sz="2200" i="1">
              <a:solidFill>
                <a:srgbClr val="212121"/>
              </a:solidFill>
              <a:latin typeface="Arial"/>
              <a:ea typeface="Arial"/>
              <a:cs typeface="Arial"/>
              <a:sym typeface="Arial"/>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Online or in class</a:t>
            </a:r>
            <a:endParaRPr/>
          </a:p>
          <a:p>
            <a:pPr marL="0" marR="0" lvl="0" indent="0" algn="l" rtl="0">
              <a:lnSpc>
                <a:spcPct val="90000"/>
              </a:lnSpc>
              <a:spcBef>
                <a:spcPts val="0"/>
              </a:spcBef>
              <a:spcAft>
                <a:spcPts val="0"/>
              </a:spcAft>
              <a:buClr>
                <a:srgbClr val="212121"/>
              </a:buClr>
              <a:buSzPts val="2200"/>
              <a:buFont typeface="Arial"/>
              <a:buNone/>
            </a:pPr>
            <a:r>
              <a:rPr lang="en-US" sz="2200" b="1" i="1">
                <a:solidFill>
                  <a:srgbClr val="212121"/>
                </a:solidFill>
                <a:latin typeface="Arial"/>
                <a:ea typeface="Arial"/>
                <a:cs typeface="Arial"/>
                <a:sym typeface="Arial"/>
              </a:rPr>
              <a:t>ELF </a:t>
            </a:r>
            <a:r>
              <a:rPr lang="en-US" sz="2200" i="1">
                <a:solidFill>
                  <a:srgbClr val="212121"/>
                </a:solidFill>
                <a:latin typeface="Arial"/>
                <a:ea typeface="Arial"/>
                <a:cs typeface="Arial"/>
                <a:sym typeface="Arial"/>
              </a:rPr>
              <a:t>is up to the task</a:t>
            </a:r>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To help women march on really fast. </a:t>
            </a:r>
            <a:endParaRPr sz="2200">
              <a:solidFill>
                <a:schemeClr val="dk1"/>
              </a:solidFill>
              <a:latin typeface="Arial"/>
              <a:ea typeface="Arial"/>
              <a:cs typeface="Arial"/>
              <a:sym typeface="Arial"/>
            </a:endParaRPr>
          </a:p>
        </p:txBody>
      </p:sp>
      <p:sp>
        <p:nvSpPr>
          <p:cNvPr id="244" name="Google Shape;244;p17"/>
          <p:cNvSpPr txBox="1"/>
          <p:nvPr/>
        </p:nvSpPr>
        <p:spPr>
          <a:xfrm>
            <a:off x="8388096" y="4285478"/>
            <a:ext cx="3803904" cy="2569464"/>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rgbClr val="212121"/>
              </a:buClr>
              <a:buSzPts val="2200"/>
              <a:buFont typeface="Arial"/>
              <a:buNone/>
            </a:pPr>
            <a:r>
              <a:rPr lang="en-US" sz="2200" b="1" i="1" u="sng">
                <a:solidFill>
                  <a:srgbClr val="212121"/>
                </a:solidFill>
                <a:latin typeface="Arial"/>
                <a:ea typeface="Arial"/>
                <a:cs typeface="Arial"/>
                <a:sym typeface="Arial"/>
              </a:rPr>
              <a:t>Chorus</a:t>
            </a:r>
            <a:endParaRPr/>
          </a:p>
          <a:p>
            <a:pPr marL="0" marR="0" lvl="0" indent="0" algn="l" rtl="0">
              <a:lnSpc>
                <a:spcPct val="90000"/>
              </a:lnSpc>
              <a:spcBef>
                <a:spcPts val="0"/>
              </a:spcBef>
              <a:spcAft>
                <a:spcPts val="0"/>
              </a:spcAft>
              <a:buClr>
                <a:schemeClr val="dk1"/>
              </a:buClr>
              <a:buSzPts val="2200"/>
              <a:buFont typeface="Arial"/>
              <a:buNone/>
            </a:pPr>
            <a:endParaRPr sz="2200" i="1">
              <a:solidFill>
                <a:srgbClr val="212121"/>
              </a:solidFill>
              <a:latin typeface="Arial"/>
              <a:ea typeface="Arial"/>
              <a:cs typeface="Arial"/>
              <a:sym typeface="Arial"/>
            </a:endParaRPr>
          </a:p>
          <a:p>
            <a:pPr marL="0" marR="0" lvl="0" indent="0" algn="l" rtl="0">
              <a:lnSpc>
                <a:spcPct val="90000"/>
              </a:lnSpc>
              <a:spcBef>
                <a:spcPts val="0"/>
              </a:spcBef>
              <a:spcAft>
                <a:spcPts val="0"/>
              </a:spcAft>
              <a:buClr>
                <a:srgbClr val="212121"/>
              </a:buClr>
              <a:buSzPts val="2200"/>
              <a:buFont typeface="Arial"/>
              <a:buNone/>
            </a:pPr>
            <a:r>
              <a:rPr lang="en-US" sz="2200" i="1">
                <a:solidFill>
                  <a:srgbClr val="212121"/>
                </a:solidFill>
                <a:latin typeface="Arial"/>
                <a:ea typeface="Arial"/>
                <a:cs typeface="Arial"/>
                <a:sym typeface="Arial"/>
              </a:rPr>
              <a:t>Find wo-men with goals</a:t>
            </a:r>
            <a:endParaRPr/>
          </a:p>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Who strive and steadily grow</a:t>
            </a:r>
            <a:endParaRPr/>
          </a:p>
          <a:p>
            <a:pPr marL="0" marR="0" lvl="0" indent="0" algn="l" rtl="0">
              <a:lnSpc>
                <a:spcPct val="90000"/>
              </a:lnSpc>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Education’s the way</a:t>
            </a:r>
            <a:endParaRPr/>
          </a:p>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To enhance life each day</a:t>
            </a:r>
            <a:endParaRPr/>
          </a:p>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Arial"/>
                <a:ea typeface="Arial"/>
                <a:cs typeface="Arial"/>
                <a:sym typeface="Arial"/>
              </a:rPr>
              <a:t>P.E.O. helps them reach for the stars.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7BDB577-B9F1-691F-B171-095FA77D89E5}"/>
              </a:ext>
            </a:extLst>
          </p:cNvPr>
          <p:cNvSpPr txBox="1">
            <a:spLocks noChangeArrowheads="1"/>
          </p:cNvSpPr>
          <p:nvPr/>
        </p:nvSpPr>
        <p:spPr bwMode="auto">
          <a:xfrm>
            <a:off x="1296860" y="0"/>
            <a:ext cx="9144001" cy="1196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a:ln>
                  <a:noFill/>
                </a:ln>
                <a:solidFill>
                  <a:srgbClr val="000000"/>
                </a:solidFill>
                <a:effectLst/>
                <a:latin typeface="Aptos Black" panose="020B0004020202020204" pitchFamily="34" charset="0"/>
              </a:rPr>
              <a:t>Scholarship! Loans! Grants! Awards! Oh my!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Aptos Black" panose="020B0004020202020204" pitchFamily="34" charset="0"/>
              </a:rPr>
              <a:t>P.E.O. Project Sing: A Journey to Find the Project That’s Just Right!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DF1CA8EE-0B53-7C34-E380-E1C03E6EE863}"/>
              </a:ext>
            </a:extLst>
          </p:cNvPr>
          <p:cNvSpPr txBox="1">
            <a:spLocks noChangeArrowheads="1"/>
          </p:cNvSpPr>
          <p:nvPr/>
        </p:nvSpPr>
        <p:spPr bwMode="auto">
          <a:xfrm>
            <a:off x="4179761" y="839788"/>
            <a:ext cx="3378200" cy="11350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ptos Display" panose="020B0004020202020204" pitchFamily="34" charset="0"/>
              </a:rPr>
              <a:t>P.E.O. STAR Scholarship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One-time Award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$2,500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Minimum GPA 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4">
            <a:extLst>
              <a:ext uri="{FF2B5EF4-FFF2-40B4-BE49-F238E27FC236}">
                <a16:creationId xmlns:a16="http://schemas.microsoft.com/office/drawing/2014/main" id="{5F93F5C6-FA87-5B3D-D7D3-CE74503676E9}"/>
              </a:ext>
            </a:extLst>
          </p:cNvPr>
          <p:cNvSpPr txBox="1">
            <a:spLocks noChangeArrowheads="1"/>
          </p:cNvSpPr>
          <p:nvPr/>
        </p:nvSpPr>
        <p:spPr bwMode="auto">
          <a:xfrm>
            <a:off x="1296860" y="2616200"/>
            <a:ext cx="2500313" cy="15557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ptos Display" panose="020B0004020202020204" pitchFamily="34" charset="0"/>
              </a:rPr>
              <a:t>International Peace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ptos Display" panose="020B0004020202020204" pitchFamily="34" charset="0"/>
              </a:rPr>
              <a:t>Scholarship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Must return to home country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$12,500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Used for Graduate Degree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Not a citizen of U.S. or Canada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5">
            <a:extLst>
              <a:ext uri="{FF2B5EF4-FFF2-40B4-BE49-F238E27FC236}">
                <a16:creationId xmlns:a16="http://schemas.microsoft.com/office/drawing/2014/main" id="{9FB6609C-E190-F442-2189-0240F6DD9B76}"/>
              </a:ext>
            </a:extLst>
          </p:cNvPr>
          <p:cNvSpPr txBox="1">
            <a:spLocks noChangeArrowheads="1"/>
          </p:cNvSpPr>
          <p:nvPr/>
        </p:nvSpPr>
        <p:spPr bwMode="auto">
          <a:xfrm>
            <a:off x="4111498" y="4681538"/>
            <a:ext cx="3521075" cy="1282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ptos Display" panose="020B0004020202020204" pitchFamily="34" charset="0"/>
              </a:rPr>
              <a:t>Program for Continuing Education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Display" panose="020B0004020202020204" pitchFamily="34" charset="0"/>
              </a:rPr>
              <a:t>24-month continuous break from education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Display" panose="020B0004020202020204" pitchFamily="34" charset="0"/>
              </a:rPr>
              <a:t>$4,000 max grant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Display" panose="020B0004020202020204" pitchFamily="34" charset="0"/>
              </a:rPr>
              <a:t>Need based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Display" panose="020B0004020202020204" pitchFamily="34" charset="0"/>
              </a:rPr>
              <a:t>Cannot have a Master’s Degree yet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6">
            <a:extLst>
              <a:ext uri="{FF2B5EF4-FFF2-40B4-BE49-F238E27FC236}">
                <a16:creationId xmlns:a16="http://schemas.microsoft.com/office/drawing/2014/main" id="{8BE7FE26-CB56-7296-4CAF-C08229E8B6EF}"/>
              </a:ext>
            </a:extLst>
          </p:cNvPr>
          <p:cNvSpPr txBox="1">
            <a:spLocks noChangeArrowheads="1"/>
          </p:cNvSpPr>
          <p:nvPr/>
        </p:nvSpPr>
        <p:spPr bwMode="auto">
          <a:xfrm>
            <a:off x="7832598" y="2744788"/>
            <a:ext cx="3038475" cy="1279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ptos Display" panose="020B0004020202020204" pitchFamily="34" charset="0"/>
              </a:rPr>
              <a:t>P.E.O. Scholar Award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Used for Doctoral Degree Only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$25,000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Merit based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Enrolled full 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7">
            <a:extLst>
              <a:ext uri="{FF2B5EF4-FFF2-40B4-BE49-F238E27FC236}">
                <a16:creationId xmlns:a16="http://schemas.microsoft.com/office/drawing/2014/main" id="{1DCC57D7-F4D7-D22D-97D0-1F174CC7C9F3}"/>
              </a:ext>
            </a:extLst>
          </p:cNvPr>
          <p:cNvSpPr txBox="1">
            <a:spLocks noChangeArrowheads="1"/>
          </p:cNvSpPr>
          <p:nvPr/>
        </p:nvSpPr>
        <p:spPr bwMode="auto">
          <a:xfrm>
            <a:off x="4340098" y="2760663"/>
            <a:ext cx="3062288" cy="1254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ptos Display" panose="020B0004020202020204" pitchFamily="34" charset="0"/>
              </a:rPr>
              <a:t>Educational Loan Fund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2% low interest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Max $20,000 loan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Must Have Diploma or GED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ptos Display" panose="020B0004020202020204" pitchFamily="34" charset="0"/>
              </a:rPr>
              <a:t>Can be awarded ELF and another project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AutoShape 8">
            <a:extLst>
              <a:ext uri="{FF2B5EF4-FFF2-40B4-BE49-F238E27FC236}">
                <a16:creationId xmlns:a16="http://schemas.microsoft.com/office/drawing/2014/main" id="{55D0B42A-6A34-6E30-F62A-C1F2FE0CCE0F}"/>
              </a:ext>
            </a:extLst>
          </p:cNvPr>
          <p:cNvSpPr>
            <a:spLocks noChangeArrowheads="1"/>
          </p:cNvSpPr>
          <p:nvPr/>
        </p:nvSpPr>
        <p:spPr bwMode="auto">
          <a:xfrm>
            <a:off x="5665661" y="2005013"/>
            <a:ext cx="403225" cy="587375"/>
          </a:xfrm>
          <a:prstGeom prst="downArrow">
            <a:avLst>
              <a:gd name="adj1" fmla="val 50000"/>
              <a:gd name="adj2" fmla="val 36417"/>
            </a:avLst>
          </a:prstGeom>
          <a:solidFill>
            <a:srgbClr val="FFDA66"/>
          </a:solidFill>
          <a:ln w="25400" algn="ctr">
            <a:solidFill>
              <a:srgbClr val="C091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36576" tIns="36576" rIns="36576" bIns="36576" numCol="1" anchor="t" anchorCtr="0" compatLnSpc="1">
            <a:prstTxWarp prst="textNoShape">
              <a:avLst/>
            </a:prstTxWarp>
          </a:bodyPr>
          <a:lstStyle/>
          <a:p>
            <a:endParaRPr lang="en-US"/>
          </a:p>
        </p:txBody>
      </p:sp>
      <p:sp>
        <p:nvSpPr>
          <p:cNvPr id="9" name="AutoShape 9">
            <a:extLst>
              <a:ext uri="{FF2B5EF4-FFF2-40B4-BE49-F238E27FC236}">
                <a16:creationId xmlns:a16="http://schemas.microsoft.com/office/drawing/2014/main" id="{455C672E-9319-EA70-E031-4970F0999CDC}"/>
              </a:ext>
            </a:extLst>
          </p:cNvPr>
          <p:cNvSpPr>
            <a:spLocks noChangeArrowheads="1"/>
          </p:cNvSpPr>
          <p:nvPr/>
        </p:nvSpPr>
        <p:spPr bwMode="auto">
          <a:xfrm rot="-10800000">
            <a:off x="5667248" y="4092575"/>
            <a:ext cx="403225" cy="588963"/>
          </a:xfrm>
          <a:prstGeom prst="downArrow">
            <a:avLst>
              <a:gd name="adj1" fmla="val 50000"/>
              <a:gd name="adj2" fmla="val 36516"/>
            </a:avLst>
          </a:prstGeom>
          <a:solidFill>
            <a:srgbClr val="FFDA66"/>
          </a:solidFill>
          <a:ln w="25400" algn="ctr">
            <a:solidFill>
              <a:srgbClr val="C091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36576" tIns="36576" rIns="36576" bIns="36576" numCol="1" anchor="t" anchorCtr="0" compatLnSpc="1">
            <a:prstTxWarp prst="textNoShape">
              <a:avLst/>
            </a:prstTxWarp>
          </a:bodyPr>
          <a:lstStyle/>
          <a:p>
            <a:endParaRPr lang="en-US"/>
          </a:p>
        </p:txBody>
      </p:sp>
      <p:sp>
        <p:nvSpPr>
          <p:cNvPr id="10" name="AutoShape 10">
            <a:extLst>
              <a:ext uri="{FF2B5EF4-FFF2-40B4-BE49-F238E27FC236}">
                <a16:creationId xmlns:a16="http://schemas.microsoft.com/office/drawing/2014/main" id="{872E56BB-2019-7F6F-3E40-FB4F82EC30E5}"/>
              </a:ext>
            </a:extLst>
          </p:cNvPr>
          <p:cNvSpPr>
            <a:spLocks noChangeArrowheads="1"/>
          </p:cNvSpPr>
          <p:nvPr/>
        </p:nvSpPr>
        <p:spPr bwMode="auto">
          <a:xfrm rot="5400000">
            <a:off x="7578598" y="3103563"/>
            <a:ext cx="403225" cy="587375"/>
          </a:xfrm>
          <a:prstGeom prst="downArrow">
            <a:avLst>
              <a:gd name="adj1" fmla="val 50000"/>
              <a:gd name="adj2" fmla="val 36417"/>
            </a:avLst>
          </a:prstGeom>
          <a:solidFill>
            <a:srgbClr val="FFDA66"/>
          </a:solidFill>
          <a:ln w="25400" algn="ctr">
            <a:solidFill>
              <a:srgbClr val="C091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36576" tIns="36576" rIns="36576" bIns="36576" numCol="1" anchor="t" anchorCtr="0" compatLnSpc="1">
            <a:prstTxWarp prst="textNoShape">
              <a:avLst/>
            </a:prstTxWarp>
          </a:bodyPr>
          <a:lstStyle/>
          <a:p>
            <a:endParaRPr lang="en-US"/>
          </a:p>
        </p:txBody>
      </p:sp>
      <p:sp>
        <p:nvSpPr>
          <p:cNvPr id="11" name="AutoShape 11">
            <a:extLst>
              <a:ext uri="{FF2B5EF4-FFF2-40B4-BE49-F238E27FC236}">
                <a16:creationId xmlns:a16="http://schemas.microsoft.com/office/drawing/2014/main" id="{3CF7513B-4374-835F-7FC1-8832373E25CC}"/>
              </a:ext>
            </a:extLst>
          </p:cNvPr>
          <p:cNvSpPr>
            <a:spLocks noChangeArrowheads="1"/>
          </p:cNvSpPr>
          <p:nvPr/>
        </p:nvSpPr>
        <p:spPr bwMode="auto">
          <a:xfrm>
            <a:off x="3824161" y="3148013"/>
            <a:ext cx="488950" cy="49847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899"/>
                  <a:pt x="14122" y="18376"/>
                  <a:pt x="15493" y="17401"/>
                </a:cubicBezTo>
                <a:close/>
              </a:path>
            </a:pathLst>
          </a:custGeom>
          <a:solidFill>
            <a:srgbClr val="FFDA66"/>
          </a:solidFill>
          <a:ln w="25400" algn="ctr">
            <a:solidFill>
              <a:srgbClr val="C091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6" name="Picture 12">
            <a:extLst>
              <a:ext uri="{FF2B5EF4-FFF2-40B4-BE49-F238E27FC236}">
                <a16:creationId xmlns:a16="http://schemas.microsoft.com/office/drawing/2014/main" id="{56926D61-B4B3-5B68-6925-5129B04EF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43" r="6706" b="20540"/>
          <a:stretch>
            <a:fillRect/>
          </a:stretch>
        </p:blipFill>
        <p:spPr bwMode="auto">
          <a:xfrm>
            <a:off x="1296860" y="5995988"/>
            <a:ext cx="4578351" cy="8524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7" name="Picture 13">
            <a:extLst>
              <a:ext uri="{FF2B5EF4-FFF2-40B4-BE49-F238E27FC236}">
                <a16:creationId xmlns:a16="http://schemas.microsoft.com/office/drawing/2014/main" id="{6B769305-0561-B4B6-7E34-496B165DD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43" r="6705" b="70494"/>
          <a:stretch>
            <a:fillRect/>
          </a:stretch>
        </p:blipFill>
        <p:spPr bwMode="auto">
          <a:xfrm>
            <a:off x="1296860" y="6540500"/>
            <a:ext cx="4578351" cy="317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a:extLst>
              <a:ext uri="{FF2B5EF4-FFF2-40B4-BE49-F238E27FC236}">
                <a16:creationId xmlns:a16="http://schemas.microsoft.com/office/drawing/2014/main" id="{63B01486-8912-CBF3-BBF3-E7657398B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0941" y="5336794"/>
            <a:ext cx="1068388" cy="1068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9" name="Picture 15">
            <a:extLst>
              <a:ext uri="{FF2B5EF4-FFF2-40B4-BE49-F238E27FC236}">
                <a16:creationId xmlns:a16="http://schemas.microsoft.com/office/drawing/2014/main" id="{99738CDF-68DF-445C-24A9-58852BC85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43" r="6706" b="20540"/>
          <a:stretch>
            <a:fillRect/>
          </a:stretch>
        </p:blipFill>
        <p:spPr bwMode="auto">
          <a:xfrm>
            <a:off x="5875211" y="6003925"/>
            <a:ext cx="4579937" cy="854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0" name="Picture 16">
            <a:extLst>
              <a:ext uri="{FF2B5EF4-FFF2-40B4-BE49-F238E27FC236}">
                <a16:creationId xmlns:a16="http://schemas.microsoft.com/office/drawing/2014/main" id="{25D0715D-6D5D-65E3-D626-C9535708F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43" r="6705" b="70494"/>
          <a:stretch>
            <a:fillRect/>
          </a:stretch>
        </p:blipFill>
        <p:spPr bwMode="auto">
          <a:xfrm>
            <a:off x="5875211" y="6550025"/>
            <a:ext cx="4579937" cy="317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41" name="Picture 17">
            <a:extLst>
              <a:ext uri="{FF2B5EF4-FFF2-40B4-BE49-F238E27FC236}">
                <a16:creationId xmlns:a16="http://schemas.microsoft.com/office/drawing/2014/main" id="{E4592EDA-CD3B-8C78-8E2F-E338D556D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362" t="42776" r="9816" b="24501"/>
          <a:stretch>
            <a:fillRect/>
          </a:stretch>
        </p:blipFill>
        <p:spPr bwMode="auto">
          <a:xfrm>
            <a:off x="2892298" y="6557963"/>
            <a:ext cx="782638"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2" name="Picture 18">
            <a:extLst>
              <a:ext uri="{FF2B5EF4-FFF2-40B4-BE49-F238E27FC236}">
                <a16:creationId xmlns:a16="http://schemas.microsoft.com/office/drawing/2014/main" id="{C2B46266-5E3C-9C22-2E36-A1422C63E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362" t="42776" r="9816" b="24501"/>
          <a:stretch>
            <a:fillRect/>
          </a:stretch>
        </p:blipFill>
        <p:spPr bwMode="auto">
          <a:xfrm>
            <a:off x="7486523" y="6557963"/>
            <a:ext cx="782638"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12">
            <a:extLst>
              <a:ext uri="{FF2B5EF4-FFF2-40B4-BE49-F238E27FC236}">
                <a16:creationId xmlns:a16="http://schemas.microsoft.com/office/drawing/2014/main" id="{64AB5005-E79A-B5E6-3154-602E04CC1B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409" r="6706" b="20540"/>
          <a:stretch/>
        </p:blipFill>
        <p:spPr bwMode="auto">
          <a:xfrm>
            <a:off x="0" y="6009133"/>
            <a:ext cx="1296860" cy="8524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12">
            <a:extLst>
              <a:ext uri="{FF2B5EF4-FFF2-40B4-BE49-F238E27FC236}">
                <a16:creationId xmlns:a16="http://schemas.microsoft.com/office/drawing/2014/main" id="{46720320-1959-BC97-0C7B-66E67F2A09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42" r="61415" b="20540"/>
          <a:stretch/>
        </p:blipFill>
        <p:spPr bwMode="auto">
          <a:xfrm>
            <a:off x="10455149" y="6045200"/>
            <a:ext cx="1727200" cy="8524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4">
            <a:extLst>
              <a:ext uri="{FF2B5EF4-FFF2-40B4-BE49-F238E27FC236}">
                <a16:creationId xmlns:a16="http://schemas.microsoft.com/office/drawing/2014/main" id="{60F420D0-5CC3-5367-691E-0AEB2BC11BBB}"/>
              </a:ext>
            </a:extLst>
          </p:cNvPr>
          <p:cNvPicPr>
            <a:picLocks noChangeAspect="1"/>
          </p:cNvPicPr>
          <p:nvPr/>
        </p:nvPicPr>
        <p:blipFill>
          <a:blip r:embed="rId5"/>
          <a:stretch>
            <a:fillRect/>
          </a:stretch>
        </p:blipFill>
        <p:spPr>
          <a:xfrm>
            <a:off x="11308289" y="6599758"/>
            <a:ext cx="786452" cy="310923"/>
          </a:xfrm>
          <a:prstGeom prst="rect">
            <a:avLst/>
          </a:prstGeom>
        </p:spPr>
      </p:pic>
      <p:pic>
        <p:nvPicPr>
          <p:cNvPr id="16" name="Picture 15">
            <a:extLst>
              <a:ext uri="{FF2B5EF4-FFF2-40B4-BE49-F238E27FC236}">
                <a16:creationId xmlns:a16="http://schemas.microsoft.com/office/drawing/2014/main" id="{EF0E4531-D280-912F-8ECF-ABC8C4D0DEAC}"/>
              </a:ext>
            </a:extLst>
          </p:cNvPr>
          <p:cNvPicPr>
            <a:picLocks noChangeAspect="1"/>
          </p:cNvPicPr>
          <p:nvPr/>
        </p:nvPicPr>
        <p:blipFill>
          <a:blip r:embed="rId5"/>
          <a:stretch>
            <a:fillRect/>
          </a:stretch>
        </p:blipFill>
        <p:spPr>
          <a:xfrm>
            <a:off x="10567903" y="6586764"/>
            <a:ext cx="786452" cy="310923"/>
          </a:xfrm>
          <a:prstGeom prst="rect">
            <a:avLst/>
          </a:prstGeom>
        </p:spPr>
      </p:pic>
      <p:pic>
        <p:nvPicPr>
          <p:cNvPr id="17" name="Picture 17">
            <a:extLst>
              <a:ext uri="{FF2B5EF4-FFF2-40B4-BE49-F238E27FC236}">
                <a16:creationId xmlns:a16="http://schemas.microsoft.com/office/drawing/2014/main" id="{185F96ED-4C7B-3E55-1EB1-DEEA369DC5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199" t="47106" r="9816" b="24501"/>
          <a:stretch/>
        </p:blipFill>
        <p:spPr bwMode="auto">
          <a:xfrm>
            <a:off x="0" y="6599757"/>
            <a:ext cx="595186" cy="26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38100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8" name="Google Shape;98;p2" descr="Home on the Range Cabin - Wikipedia"/>
          <p:cNvPicPr preferRelativeResize="0"/>
          <p:nvPr/>
        </p:nvPicPr>
        <p:blipFill rotWithShape="1">
          <a:blip r:embed="rId3">
            <a:alphaModFix/>
          </a:blip>
          <a:srcRect t="1496"/>
          <a:stretch/>
        </p:blipFill>
        <p:spPr>
          <a:xfrm>
            <a:off x="0" y="10"/>
            <a:ext cx="9669642" cy="6857990"/>
          </a:xfrm>
          <a:prstGeom prst="rect">
            <a:avLst/>
          </a:prstGeom>
          <a:noFill/>
          <a:ln>
            <a:noFill/>
          </a:ln>
        </p:spPr>
      </p:pic>
      <p:sp>
        <p:nvSpPr>
          <p:cNvPr id="99" name="Google Shape;99;p2"/>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2"/>
          <p:cNvSpPr txBox="1">
            <a:spLocks noGrp="1"/>
          </p:cNvSpPr>
          <p:nvPr>
            <p:ph type="body" idx="1"/>
          </p:nvPr>
        </p:nvSpPr>
        <p:spPr>
          <a:xfrm>
            <a:off x="7715321" y="-9"/>
            <a:ext cx="4473629" cy="685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500"/>
              <a:buNone/>
            </a:pPr>
            <a:r>
              <a:rPr lang="en-US" sz="2500"/>
              <a:t>There once was a woman at home, on the range, who wanted to go back to school, she had more to learn.</a:t>
            </a:r>
            <a:endParaRPr/>
          </a:p>
          <a:p>
            <a:pPr marL="0" lvl="0" indent="0" algn="l" rtl="0">
              <a:lnSpc>
                <a:spcPct val="90000"/>
              </a:lnSpc>
              <a:spcBef>
                <a:spcPts val="1000"/>
              </a:spcBef>
              <a:spcAft>
                <a:spcPts val="0"/>
              </a:spcAft>
              <a:buClr>
                <a:schemeClr val="dk1"/>
              </a:buClr>
              <a:buSzPts val="2500"/>
              <a:buNone/>
            </a:pPr>
            <a:r>
              <a:rPr lang="en-US" sz="2500"/>
              <a:t>She needed funds and didn’t know where to turn!</a:t>
            </a:r>
            <a:endParaRPr/>
          </a:p>
          <a:p>
            <a:pPr marL="0" lvl="0" indent="0" algn="l" rtl="0">
              <a:lnSpc>
                <a:spcPct val="90000"/>
              </a:lnSpc>
              <a:spcBef>
                <a:spcPts val="1000"/>
              </a:spcBef>
              <a:spcAft>
                <a:spcPts val="0"/>
              </a:spcAft>
              <a:buClr>
                <a:schemeClr val="dk1"/>
              </a:buClr>
              <a:buSzPts val="2500"/>
              <a:buNone/>
            </a:pPr>
            <a:r>
              <a:rPr lang="en-US" sz="2500"/>
              <a:t>As is wont to happen during a Midwest spring, a tornado of thoughts woke her at night.</a:t>
            </a:r>
            <a:endParaRPr/>
          </a:p>
          <a:p>
            <a:pPr marL="0" lvl="0" indent="0" algn="l" rtl="0">
              <a:lnSpc>
                <a:spcPct val="90000"/>
              </a:lnSpc>
              <a:spcBef>
                <a:spcPts val="1000"/>
              </a:spcBef>
              <a:spcAft>
                <a:spcPts val="0"/>
              </a:spcAft>
              <a:buClr>
                <a:schemeClr val="dk1"/>
              </a:buClr>
              <a:buSzPts val="2500"/>
              <a:buNone/>
            </a:pPr>
            <a:r>
              <a:rPr lang="en-US" sz="2500"/>
              <a:t>The alarm in her head gave her quite a fright.</a:t>
            </a:r>
            <a:endParaRPr/>
          </a:p>
          <a:p>
            <a:pPr marL="0" lvl="0" indent="0" algn="l" rtl="0">
              <a:lnSpc>
                <a:spcPct val="90000"/>
              </a:lnSpc>
              <a:spcBef>
                <a:spcPts val="1000"/>
              </a:spcBef>
              <a:spcAft>
                <a:spcPts val="0"/>
              </a:spcAft>
              <a:buClr>
                <a:schemeClr val="dk1"/>
              </a:buClr>
              <a:buSzPts val="2500"/>
              <a:buNone/>
            </a:pPr>
            <a:r>
              <a:rPr lang="en-US" sz="2500"/>
              <a:t>As she tossed and turned, she remembered the options her P.E.O. friend had given for her to choose.</a:t>
            </a:r>
            <a:endParaRPr/>
          </a:p>
          <a:p>
            <a:pPr marL="0" lvl="0" indent="0" algn="l" rtl="0">
              <a:lnSpc>
                <a:spcPct val="90000"/>
              </a:lnSpc>
              <a:spcBef>
                <a:spcPts val="1000"/>
              </a:spcBef>
              <a:spcAft>
                <a:spcPts val="0"/>
              </a:spcAft>
              <a:buClr>
                <a:schemeClr val="dk1"/>
              </a:buClr>
              <a:buSzPts val="2500"/>
              <a:buNone/>
            </a:pPr>
            <a:r>
              <a:rPr lang="en-US" sz="2500"/>
              <a:t>But which one was right? She needed to know so she could finally snooze!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6" name="Google Shape;106;p3" descr="Yellow Brick Road&quot; Discovered In Pacific Ocean During First-Ever  Exploration Of Underwater Volcanoes | IFLScience"/>
          <p:cNvPicPr preferRelativeResize="0"/>
          <p:nvPr/>
        </p:nvPicPr>
        <p:blipFill rotWithShape="1">
          <a:blip r:embed="rId3">
            <a:alphaModFix/>
          </a:blip>
          <a:srcRect l="29484" r="21172" b="-1"/>
          <a:stretch/>
        </p:blipFill>
        <p:spPr>
          <a:xfrm>
            <a:off x="6179000" y="0"/>
            <a:ext cx="6007506"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107" name="Google Shape;107;p3"/>
          <p:cNvSpPr txBox="1">
            <a:spLocks noGrp="1"/>
          </p:cNvSpPr>
          <p:nvPr>
            <p:ph type="body" idx="1"/>
          </p:nvPr>
        </p:nvSpPr>
        <p:spPr>
          <a:xfrm>
            <a:off x="0" y="146300"/>
            <a:ext cx="6518400" cy="6565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400"/>
              <a:buNone/>
            </a:pPr>
            <a:r>
              <a:rPr lang="en-US" sz="3400"/>
              <a:t>Without any more thought, she jumped out of bed and walked to the bathroom, she needed to pee…</a:t>
            </a:r>
            <a:endParaRPr/>
          </a:p>
          <a:p>
            <a:pPr marL="0" lvl="0" indent="0" algn="l" rtl="0">
              <a:lnSpc>
                <a:spcPct val="90000"/>
              </a:lnSpc>
              <a:spcBef>
                <a:spcPts val="1000"/>
              </a:spcBef>
              <a:spcAft>
                <a:spcPts val="0"/>
              </a:spcAft>
              <a:buClr>
                <a:schemeClr val="dk1"/>
              </a:buClr>
              <a:buSzPts val="3400"/>
              <a:buNone/>
            </a:pPr>
            <a:r>
              <a:rPr lang="en-US" sz="3400"/>
              <a:t>She opened the door and instead of the toilet, what did she see?</a:t>
            </a:r>
            <a:endParaRPr/>
          </a:p>
          <a:p>
            <a:pPr marL="0" lvl="0" indent="0" algn="l" rtl="0">
              <a:lnSpc>
                <a:spcPct val="90000"/>
              </a:lnSpc>
              <a:spcBef>
                <a:spcPts val="1000"/>
              </a:spcBef>
              <a:spcAft>
                <a:spcPts val="0"/>
              </a:spcAft>
              <a:buClr>
                <a:schemeClr val="dk1"/>
              </a:buClr>
              <a:buSzPts val="3400"/>
              <a:buNone/>
            </a:pPr>
            <a:r>
              <a:rPr lang="en-US" sz="3400"/>
              <a:t>There ahead of her, right before her eyes was a friendly white witch and Me! Her scarecrow guide!</a:t>
            </a:r>
            <a:endParaRPr/>
          </a:p>
          <a:p>
            <a:pPr marL="0" lvl="0" indent="0" algn="l" rtl="0">
              <a:lnSpc>
                <a:spcPct val="90000"/>
              </a:lnSpc>
              <a:spcBef>
                <a:spcPts val="1000"/>
              </a:spcBef>
              <a:spcAft>
                <a:spcPts val="0"/>
              </a:spcAft>
              <a:buClr>
                <a:schemeClr val="dk1"/>
              </a:buClr>
              <a:buSzPts val="3400"/>
              <a:buNone/>
            </a:pPr>
            <a:r>
              <a:rPr lang="en-US" sz="3400"/>
              <a:t>Where were we? Standing on a yellow brick road, 4 feet wide….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4" name="Google Shape;114;p4"/>
          <p:cNvSpPr/>
          <p:nvPr/>
        </p:nvSpPr>
        <p:spPr>
          <a:xfrm>
            <a:off x="4770782" y="0"/>
            <a:ext cx="7421217" cy="6857999"/>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5" name="Google Shape;115;p4" descr="Generated from prompt"/>
          <p:cNvPicPr preferRelativeResize="0"/>
          <p:nvPr/>
        </p:nvPicPr>
        <p:blipFill rotWithShape="1">
          <a:blip r:embed="rId3">
            <a:alphaModFix/>
          </a:blip>
          <a:srcRect t="633" r="-2" b="-2"/>
          <a:stretch/>
        </p:blipFill>
        <p:spPr>
          <a:xfrm>
            <a:off x="25" y="0"/>
            <a:ext cx="7419361" cy="6858000"/>
          </a:xfrm>
          <a:custGeom>
            <a:avLst/>
            <a:gdLst/>
            <a:ahLst/>
            <a:cxnLst/>
            <a:rect l="l" t="t" r="r" b="b"/>
            <a:pathLst>
              <a:path w="6901731" h="6858000" extrusionOk="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ln>
            <a:noFill/>
          </a:ln>
        </p:spPr>
      </p:pic>
      <p:sp>
        <p:nvSpPr>
          <p:cNvPr id="116" name="Google Shape;116;p4"/>
          <p:cNvSpPr txBox="1"/>
          <p:nvPr/>
        </p:nvSpPr>
        <p:spPr>
          <a:xfrm>
            <a:off x="7364100" y="126750"/>
            <a:ext cx="4827900" cy="6604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Let’s focus on a project</a:t>
            </a:r>
            <a:endParaRPr/>
          </a:p>
          <a:p>
            <a:pPr marL="0" marR="0" lvl="0" indent="0" algn="l" rtl="0">
              <a:lnSpc>
                <a:spcPct val="90000"/>
              </a:lnSpc>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A project of P. E. O.</a:t>
            </a:r>
            <a:endParaRPr/>
          </a:p>
          <a:p>
            <a:pPr marL="0" marR="0" lvl="0" indent="0" algn="l" rtl="0">
              <a:lnSpc>
                <a:spcPct val="90000"/>
              </a:lnSpc>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Supporting other women as a chapter, helps us grow (and glow!)</a:t>
            </a:r>
            <a:endParaRPr/>
          </a:p>
          <a:p>
            <a:pPr marL="0" marR="0" lvl="0" indent="0" algn="l" rtl="0">
              <a:lnSpc>
                <a:spcPct val="90000"/>
              </a:lnSpc>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If ever we hope to fulfill a dream</a:t>
            </a:r>
            <a:endParaRPr/>
          </a:p>
          <a:p>
            <a:pPr marL="0" marR="0" lvl="0" indent="0" algn="l" rtl="0">
              <a:lnSpc>
                <a:spcPct val="90000"/>
              </a:lnSpc>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And help our candidates be seen </a:t>
            </a:r>
            <a:endParaRPr/>
          </a:p>
          <a:p>
            <a:pPr marL="0" marR="0" lvl="0" indent="0" algn="l" rtl="0">
              <a:lnSpc>
                <a:spcPct val="90000"/>
              </a:lnSpc>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Be seen, be seen, be seen, be seen, be seeeen…</a:t>
            </a:r>
            <a:endParaRPr/>
          </a:p>
          <a:p>
            <a:pPr marL="0" marR="0" lvl="0" indent="0" algn="l" rtl="0">
              <a:lnSpc>
                <a:spcPct val="90000"/>
              </a:lnSpc>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Knowledge and promptness must be our theme.</a:t>
            </a:r>
            <a:endParaRPr/>
          </a:p>
          <a:p>
            <a:pPr marL="0" marR="0" lvl="0" indent="0" algn="l" rtl="0">
              <a:lnSpc>
                <a:spcPct val="90000"/>
              </a:lnSpc>
              <a:spcBef>
                <a:spcPts val="0"/>
              </a:spcBef>
              <a:spcAft>
                <a:spcPts val="0"/>
              </a:spcAft>
              <a:buClr>
                <a:schemeClr val="dk1"/>
              </a:buClr>
              <a:buSzPts val="3000"/>
              <a:buFont typeface="Arial"/>
              <a:buNone/>
            </a:pPr>
            <a:r>
              <a:rPr lang="en-US" sz="3000" b="0" i="0" u="none" strike="noStrike" cap="none">
                <a:solidFill>
                  <a:schemeClr val="dk1"/>
                </a:solidFill>
                <a:latin typeface="Arial"/>
                <a:ea typeface="Arial"/>
                <a:cs typeface="Arial"/>
                <a:sym typeface="Arial"/>
              </a:rPr>
              <a:t>Let’s focus on a project, a project of P.E.O.!</a:t>
            </a:r>
            <a:endParaRPr/>
          </a:p>
          <a:p>
            <a:pPr marL="0" marR="0" lvl="0" indent="15240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5"/>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2" name="Google Shape;122;p5" descr="Generated from prompt"/>
          <p:cNvPicPr preferRelativeResize="0">
            <a:picLocks noGrp="1"/>
          </p:cNvPicPr>
          <p:nvPr>
            <p:ph type="body" idx="1"/>
          </p:nvPr>
        </p:nvPicPr>
        <p:blipFill rotWithShape="1">
          <a:blip r:embed="rId3">
            <a:alphaModFix/>
          </a:blip>
          <a:srcRect t="28792" b="283"/>
          <a:stretch/>
        </p:blipFill>
        <p:spPr>
          <a:xfrm>
            <a:off x="2522356" y="10"/>
            <a:ext cx="9669642" cy="6857990"/>
          </a:xfrm>
          <a:prstGeom prst="rect">
            <a:avLst/>
          </a:prstGeom>
          <a:noFill/>
          <a:ln>
            <a:noFill/>
          </a:ln>
        </p:spPr>
      </p:pic>
      <p:sp>
        <p:nvSpPr>
          <p:cNvPr id="123" name="Google Shape;123;p5"/>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4" name="Google Shape;124;p5"/>
          <p:cNvSpPr txBox="1"/>
          <p:nvPr/>
        </p:nvSpPr>
        <p:spPr>
          <a:xfrm>
            <a:off x="256033" y="923544"/>
            <a:ext cx="4157472" cy="560527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500" b="0" i="0" u="none" strike="noStrike" cap="none">
                <a:solidFill>
                  <a:schemeClr val="dk1"/>
                </a:solidFill>
                <a:latin typeface="Arial"/>
                <a:ea typeface="Arial"/>
                <a:cs typeface="Arial"/>
                <a:sym typeface="Arial"/>
              </a:rPr>
              <a:t>And we were off!</a:t>
            </a:r>
            <a:endParaRPr/>
          </a:p>
          <a:p>
            <a:pPr marL="0" marR="0" lvl="0" indent="0" algn="l" rtl="0">
              <a:lnSpc>
                <a:spcPct val="90000"/>
              </a:lnSpc>
              <a:spcBef>
                <a:spcPts val="600"/>
              </a:spcBef>
              <a:spcAft>
                <a:spcPts val="0"/>
              </a:spcAft>
              <a:buNone/>
            </a:pPr>
            <a:endParaRPr sz="35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None/>
            </a:pPr>
            <a:r>
              <a:rPr lang="en-US" sz="3500" b="0" i="0" u="none" strike="noStrike" cap="none">
                <a:solidFill>
                  <a:schemeClr val="dk1"/>
                </a:solidFill>
                <a:latin typeface="Arial"/>
                <a:ea typeface="Arial"/>
                <a:cs typeface="Arial"/>
                <a:sym typeface="Arial"/>
              </a:rPr>
              <a:t>{Name} the good witch was on a mission to assist {Applicant’s Name} in finding the funding that was just right for her and I was there to help!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0" name="Google Shape;130;p6"/>
          <p:cNvSpPr/>
          <p:nvPr/>
        </p:nvSpPr>
        <p:spPr>
          <a:xfrm>
            <a:off x="4770782" y="0"/>
            <a:ext cx="7421217" cy="6857999"/>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1" name="Google Shape;131;p6" descr="Generated from prompt"/>
          <p:cNvPicPr preferRelativeResize="0"/>
          <p:nvPr/>
        </p:nvPicPr>
        <p:blipFill rotWithShape="1">
          <a:blip r:embed="rId3">
            <a:alphaModFix/>
          </a:blip>
          <a:srcRect t="633" r="-2" b="-2"/>
          <a:stretch/>
        </p:blipFill>
        <p:spPr>
          <a:xfrm>
            <a:off x="20" y="10"/>
            <a:ext cx="6901711" cy="6857990"/>
          </a:xfrm>
          <a:custGeom>
            <a:avLst/>
            <a:gdLst/>
            <a:ahLst/>
            <a:cxnLst/>
            <a:rect l="l" t="t" r="r" b="b"/>
            <a:pathLst>
              <a:path w="6901731" h="6858000" extrusionOk="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ln>
            <a:noFill/>
          </a:ln>
        </p:spPr>
      </p:pic>
      <p:sp>
        <p:nvSpPr>
          <p:cNvPr id="132" name="Google Shape;132;p6"/>
          <p:cNvSpPr txBox="1"/>
          <p:nvPr/>
        </p:nvSpPr>
        <p:spPr>
          <a:xfrm>
            <a:off x="6901731" y="325046"/>
            <a:ext cx="5290249" cy="6207906"/>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None/>
            </a:pPr>
            <a:r>
              <a:rPr lang="en-US" sz="3000" b="0" i="0" u="none" strike="noStrike" cap="none">
                <a:solidFill>
                  <a:schemeClr val="dk1"/>
                </a:solidFill>
                <a:latin typeface="Arial"/>
                <a:ea typeface="Arial"/>
                <a:cs typeface="Arial"/>
                <a:sym typeface="Arial"/>
              </a:rPr>
              <a:t>We came across a serene forest lit up by beautiful stars! {Applicant Name} asked {Name} the Good Witch where they were, and she told her they were in the land of the P.E.O. STAR Scholarship.</a:t>
            </a:r>
            <a:endParaRPr/>
          </a:p>
          <a:p>
            <a:pPr marL="0" marR="0" lvl="0" indent="190500" algn="l" rtl="0">
              <a:lnSpc>
                <a:spcPct val="90000"/>
              </a:lnSpc>
              <a:spcBef>
                <a:spcPts val="600"/>
              </a:spcBef>
              <a:spcAft>
                <a:spcPts val="0"/>
              </a:spcAft>
              <a:buClr>
                <a:schemeClr val="dk1"/>
              </a:buClr>
              <a:buSzPts val="3000"/>
              <a:buFont typeface="Arial"/>
              <a:buNone/>
            </a:pPr>
            <a:endParaRPr sz="30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None/>
            </a:pPr>
            <a:r>
              <a:rPr lang="en-US" sz="3000" b="0" i="0" u="none" strike="noStrike" cap="none">
                <a:solidFill>
                  <a:schemeClr val="dk1"/>
                </a:solidFill>
                <a:latin typeface="Arial"/>
                <a:ea typeface="Arial"/>
                <a:cs typeface="Arial"/>
                <a:sym typeface="Arial"/>
              </a:rPr>
              <a:t>“Here,” she said, “young women in  their final year of high school, who have at least a 3.0 GPA on a 4-point scale, and exhibit excellence in leadership, academics, and other activities, can earn $2,500 for college!”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grpSp>
        <p:nvGrpSpPr>
          <p:cNvPr id="137" name="Google Shape;137;p7"/>
          <p:cNvGrpSpPr/>
          <p:nvPr/>
        </p:nvGrpSpPr>
        <p:grpSpPr>
          <a:xfrm>
            <a:off x="-2" y="-1"/>
            <a:ext cx="4581526" cy="6858002"/>
            <a:chOff x="-2" y="-1"/>
            <a:chExt cx="4581526" cy="6858002"/>
          </a:xfrm>
        </p:grpSpPr>
        <p:sp>
          <p:nvSpPr>
            <p:cNvPr id="138" name="Google Shape;138;p7"/>
            <p:cNvSpPr/>
            <p:nvPr/>
          </p:nvSpPr>
          <p:spPr>
            <a:xfrm>
              <a:off x="-2" y="-1"/>
              <a:ext cx="4572002" cy="6858002"/>
            </a:xfrm>
            <a:custGeom>
              <a:avLst/>
              <a:gdLst/>
              <a:ahLst/>
              <a:cxnLst/>
              <a:rect l="l" t="t" r="r" b="b"/>
              <a:pathLst>
                <a:path w="4572002" h="6858002" extrusionOk="0">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dk1"/>
            </a:solidFill>
            <a:ln>
              <a:noFill/>
            </a:ln>
            <a:effectLst>
              <a:outerShdw blurRad="381000" dist="50800" algn="c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39" name="Google Shape;139;p7"/>
            <p:cNvGrpSpPr/>
            <p:nvPr/>
          </p:nvGrpSpPr>
          <p:grpSpPr>
            <a:xfrm>
              <a:off x="3697283" y="0"/>
              <a:ext cx="884241" cy="6858002"/>
              <a:chOff x="3697283" y="0"/>
              <a:chExt cx="884241" cy="6858002"/>
            </a:xfrm>
          </p:grpSpPr>
          <p:grpSp>
            <p:nvGrpSpPr>
              <p:cNvPr id="140" name="Google Shape;140;p7"/>
              <p:cNvGrpSpPr/>
              <p:nvPr/>
            </p:nvGrpSpPr>
            <p:grpSpPr>
              <a:xfrm>
                <a:off x="3697283" y="0"/>
                <a:ext cx="884241" cy="6858001"/>
                <a:chOff x="3697283" y="0"/>
                <a:chExt cx="884241" cy="6858001"/>
              </a:xfrm>
            </p:grpSpPr>
            <p:sp>
              <p:nvSpPr>
                <p:cNvPr id="141" name="Google Shape;141;p7"/>
                <p:cNvSpPr/>
                <p:nvPr/>
              </p:nvSpPr>
              <p:spPr>
                <a:xfrm rot="-5400000" flipH="1">
                  <a:off x="705641" y="2991642"/>
                  <a:ext cx="6858001" cy="874716"/>
                </a:xfrm>
                <a:custGeom>
                  <a:avLst/>
                  <a:gdLst/>
                  <a:ahLst/>
                  <a:cxnLst/>
                  <a:rect l="l" t="t" r="r" b="b"/>
                  <a:pathLst>
                    <a:path w="6858001" h="874716" extrusionOk="0">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2" name="Google Shape;142;p7"/>
                <p:cNvSpPr/>
                <p:nvPr/>
              </p:nvSpPr>
              <p:spPr>
                <a:xfrm rot="-5400000" flipH="1">
                  <a:off x="715166" y="2991642"/>
                  <a:ext cx="6858001" cy="874716"/>
                </a:xfrm>
                <a:custGeom>
                  <a:avLst/>
                  <a:gdLst/>
                  <a:ahLst/>
                  <a:cxnLst/>
                  <a:rect l="l" t="t" r="r" b="b"/>
                  <a:pathLst>
                    <a:path w="6858001" h="874716" extrusionOk="0">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43" name="Google Shape;143;p7"/>
              <p:cNvGrpSpPr/>
              <p:nvPr/>
            </p:nvGrpSpPr>
            <p:grpSpPr>
              <a:xfrm>
                <a:off x="3697283" y="1"/>
                <a:ext cx="884241" cy="6858001"/>
                <a:chOff x="3697283" y="0"/>
                <a:chExt cx="884241" cy="6858001"/>
              </a:xfrm>
            </p:grpSpPr>
            <p:sp>
              <p:nvSpPr>
                <p:cNvPr id="144" name="Google Shape;144;p7"/>
                <p:cNvSpPr/>
                <p:nvPr/>
              </p:nvSpPr>
              <p:spPr>
                <a:xfrm rot="-5400000" flipH="1">
                  <a:off x="705641" y="2991642"/>
                  <a:ext cx="6858001" cy="874716"/>
                </a:xfrm>
                <a:custGeom>
                  <a:avLst/>
                  <a:gdLst/>
                  <a:ahLst/>
                  <a:cxnLst/>
                  <a:rect l="l" t="t" r="r" b="b"/>
                  <a:pathLst>
                    <a:path w="6858001" h="874716" extrusionOk="0">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rotWithShape="1">
                  <a:blip r:embed="rId3">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5" name="Google Shape;145;p7"/>
                <p:cNvSpPr/>
                <p:nvPr/>
              </p:nvSpPr>
              <p:spPr>
                <a:xfrm rot="-5400000" flipH="1">
                  <a:off x="715166" y="2991642"/>
                  <a:ext cx="6858001" cy="874716"/>
                </a:xfrm>
                <a:custGeom>
                  <a:avLst/>
                  <a:gdLst/>
                  <a:ahLst/>
                  <a:cxnLst/>
                  <a:rect l="l" t="t" r="r" b="b"/>
                  <a:pathLst>
                    <a:path w="6858001" h="874716" extrusionOk="0">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rotWithShape="1">
                  <a:blip r:embed="rId3">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grpSp>
      <p:pic>
        <p:nvPicPr>
          <p:cNvPr id="146" name="Google Shape;146;p7" descr="Generated from prompt"/>
          <p:cNvPicPr preferRelativeResize="0"/>
          <p:nvPr/>
        </p:nvPicPr>
        <p:blipFill rotWithShape="1">
          <a:blip r:embed="rId4">
            <a:alphaModFix/>
          </a:blip>
          <a:srcRect/>
          <a:stretch/>
        </p:blipFill>
        <p:spPr>
          <a:xfrm>
            <a:off x="4954070" y="255043"/>
            <a:ext cx="6347914" cy="6347914"/>
          </a:xfrm>
          <a:prstGeom prst="rect">
            <a:avLst/>
          </a:prstGeom>
          <a:noFill/>
          <a:ln>
            <a:noFill/>
          </a:ln>
        </p:spPr>
      </p:pic>
      <p:pic>
        <p:nvPicPr>
          <p:cNvPr id="147" name="Google Shape;147;p7"/>
          <p:cNvPicPr preferRelativeResize="0"/>
          <p:nvPr/>
        </p:nvPicPr>
        <p:blipFill rotWithShape="1">
          <a:blip r:embed="rId5">
            <a:alphaModFix/>
          </a:blip>
          <a:srcRect/>
          <a:stretch/>
        </p:blipFill>
        <p:spPr>
          <a:xfrm>
            <a:off x="10796016" y="5462016"/>
            <a:ext cx="1395984" cy="1395984"/>
          </a:xfrm>
          <a:prstGeom prst="rect">
            <a:avLst/>
          </a:prstGeom>
          <a:noFill/>
          <a:ln>
            <a:noFill/>
          </a:ln>
        </p:spPr>
      </p:pic>
      <p:sp>
        <p:nvSpPr>
          <p:cNvPr id="148" name="Google Shape;148;p7"/>
          <p:cNvSpPr txBox="1"/>
          <p:nvPr/>
        </p:nvSpPr>
        <p:spPr>
          <a:xfrm>
            <a:off x="0" y="7717"/>
            <a:ext cx="4370832" cy="69249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If I was young and motivated</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Worked hard and innovative</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The Star scholarship could be mine</a:t>
            </a:r>
            <a:endParaRPr dirty="0"/>
          </a:p>
          <a:p>
            <a:pPr marL="0" marR="0" lvl="0" indent="0" algn="l" rtl="0">
              <a:spcBef>
                <a:spcPts val="0"/>
              </a:spcBef>
              <a:spcAft>
                <a:spcPts val="0"/>
              </a:spcAft>
              <a:buNone/>
            </a:pPr>
            <a:endParaRPr sz="500" b="0" i="0" u="none" strike="noStrike" cap="none" dirty="0">
              <a:solidFill>
                <a:schemeClr val="lt1"/>
              </a:solidFill>
              <a:latin typeface="Arial"/>
              <a:ea typeface="Arial"/>
              <a:cs typeface="Arial"/>
              <a:sym typeface="Arial"/>
            </a:endParaRPr>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I would need to be a leader,</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Engaged in life beyond just </a:t>
            </a:r>
            <a:r>
              <a:rPr lang="en-US" sz="1800" b="0" i="0" u="none" strike="noStrike" cap="none" dirty="0" err="1">
                <a:solidFill>
                  <a:schemeClr val="lt1"/>
                </a:solidFill>
                <a:latin typeface="Arial"/>
                <a:ea typeface="Arial"/>
                <a:cs typeface="Arial"/>
                <a:sym typeface="Arial"/>
              </a:rPr>
              <a:t>readin</a:t>
            </a:r>
            <a:r>
              <a:rPr lang="en-US" sz="1800" b="0" i="0" u="none" strike="noStrike" cap="none" dirty="0">
                <a:solidFill>
                  <a:schemeClr val="lt1"/>
                </a:solidFill>
                <a:latin typeface="Arial"/>
                <a:ea typeface="Arial"/>
                <a:cs typeface="Arial"/>
                <a:sym typeface="Arial"/>
              </a:rPr>
              <a:t>’</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If I want to get the Star</a:t>
            </a:r>
            <a:endParaRPr dirty="0"/>
          </a:p>
          <a:p>
            <a:pPr marL="0" marR="0" lvl="0" indent="0" algn="l" rtl="0">
              <a:spcBef>
                <a:spcPts val="0"/>
              </a:spcBef>
              <a:spcAft>
                <a:spcPts val="0"/>
              </a:spcAft>
              <a:buNone/>
            </a:pPr>
            <a:endParaRPr sz="500" b="0" i="0" u="none" strike="noStrike" cap="none" dirty="0">
              <a:solidFill>
                <a:schemeClr val="lt1"/>
              </a:solidFill>
              <a:latin typeface="Arial"/>
              <a:ea typeface="Arial"/>
              <a:cs typeface="Arial"/>
              <a:sym typeface="Arial"/>
            </a:endParaRPr>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I must apply in mid September</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With the he-</a:t>
            </a:r>
            <a:r>
              <a:rPr lang="en-US" sz="1800" b="0" i="0" u="none" strike="noStrike" cap="none" dirty="0" err="1">
                <a:solidFill>
                  <a:schemeClr val="lt1"/>
                </a:solidFill>
                <a:latin typeface="Arial"/>
                <a:ea typeface="Arial"/>
                <a:cs typeface="Arial"/>
                <a:sym typeface="Arial"/>
              </a:rPr>
              <a:t>elp</a:t>
            </a:r>
            <a:r>
              <a:rPr lang="en-US" sz="1800" b="0" i="0" u="none" strike="noStrike" cap="none" dirty="0">
                <a:solidFill>
                  <a:schemeClr val="lt1"/>
                </a:solidFill>
                <a:latin typeface="Arial"/>
                <a:ea typeface="Arial"/>
                <a:cs typeface="Arial"/>
                <a:sym typeface="Arial"/>
              </a:rPr>
              <a:t> of my Chapter</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And be legal in the states (or Canada)</a:t>
            </a:r>
            <a:endParaRPr dirty="0"/>
          </a:p>
          <a:p>
            <a:pPr marL="0" marR="0" lvl="0" indent="0" algn="l" rtl="0">
              <a:spcBef>
                <a:spcPts val="0"/>
              </a:spcBef>
              <a:spcAft>
                <a:spcPts val="0"/>
              </a:spcAft>
              <a:buNone/>
            </a:pPr>
            <a:endParaRPr sz="500" b="0" i="0" u="none" strike="noStrike" cap="none" dirty="0">
              <a:solidFill>
                <a:schemeClr val="lt1"/>
              </a:solidFill>
              <a:latin typeface="Arial"/>
              <a:ea typeface="Arial"/>
              <a:cs typeface="Arial"/>
              <a:sym typeface="Arial"/>
            </a:endParaRPr>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With this money I can pay for</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Books, supplies, or tuition,</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And I’ll know before it’s May</a:t>
            </a:r>
            <a:endParaRPr dirty="0"/>
          </a:p>
          <a:p>
            <a:pPr marL="0" marR="0" lvl="0" indent="0" algn="l" rtl="0">
              <a:spcBef>
                <a:spcPts val="0"/>
              </a:spcBef>
              <a:spcAft>
                <a:spcPts val="0"/>
              </a:spcAft>
              <a:buNone/>
            </a:pPr>
            <a:endParaRPr sz="500" b="0" i="0" u="none" strike="noStrike" cap="none" dirty="0">
              <a:solidFill>
                <a:schemeClr val="lt1"/>
              </a:solidFill>
              <a:latin typeface="Arial"/>
              <a:ea typeface="Arial"/>
              <a:cs typeface="Arial"/>
              <a:sym typeface="Arial"/>
            </a:endParaRPr>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Oh, I, would need to be</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Recommended by a chapter</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My GPA can’t be under </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3.0</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And I must use it the next year</a:t>
            </a:r>
            <a:endParaRPr dirty="0"/>
          </a:p>
          <a:p>
            <a:pPr marL="0" marR="0" lvl="0" indent="0" algn="l" rtl="0">
              <a:spcBef>
                <a:spcPts val="0"/>
              </a:spcBef>
              <a:spcAft>
                <a:spcPts val="0"/>
              </a:spcAft>
              <a:buNone/>
            </a:pPr>
            <a:endParaRPr sz="500" b="0" i="0" u="none" strike="noStrike" cap="none" dirty="0">
              <a:solidFill>
                <a:schemeClr val="lt1"/>
              </a:solidFill>
              <a:latin typeface="Arial"/>
              <a:ea typeface="Arial"/>
              <a:cs typeface="Arial"/>
              <a:sym typeface="Arial"/>
            </a:endParaRPr>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If I was young and motivated</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Worked hard and innovative</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The Star scholarship could be mine</a:t>
            </a:r>
            <a:endParaRPr dirty="0"/>
          </a:p>
          <a:p>
            <a:pPr marL="0" marR="0" lvl="0" indent="0" algn="l" rtl="0">
              <a:spcBef>
                <a:spcPts val="0"/>
              </a:spcBef>
              <a:spcAft>
                <a:spcPts val="0"/>
              </a:spcAft>
              <a:buNone/>
            </a:pPr>
            <a:endParaRPr sz="500" b="0" i="0" u="none" strike="noStrike" cap="none" dirty="0">
              <a:solidFill>
                <a:schemeClr val="lt1"/>
              </a:solidFill>
              <a:latin typeface="Arial"/>
              <a:ea typeface="Arial"/>
              <a:cs typeface="Arial"/>
              <a:sym typeface="Arial"/>
            </a:endParaRPr>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I would need to be a leader,</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Engaged in life beyond just </a:t>
            </a:r>
            <a:r>
              <a:rPr lang="en-US" sz="1800" b="0" i="0" u="none" strike="noStrike" cap="none" dirty="0" err="1">
                <a:solidFill>
                  <a:schemeClr val="lt1"/>
                </a:solidFill>
                <a:latin typeface="Arial"/>
                <a:ea typeface="Arial"/>
                <a:cs typeface="Arial"/>
                <a:sym typeface="Arial"/>
              </a:rPr>
              <a:t>readin</a:t>
            </a:r>
            <a:r>
              <a:rPr lang="en-US" sz="1800" b="0" i="0" u="none" strike="noStrike" cap="none" dirty="0">
                <a:solidFill>
                  <a:schemeClr val="lt1"/>
                </a:solidFill>
                <a:latin typeface="Arial"/>
                <a:ea typeface="Arial"/>
                <a:cs typeface="Arial"/>
                <a:sym typeface="Arial"/>
              </a:rPr>
              <a:t>’</a:t>
            </a:r>
            <a:endParaRPr dirty="0"/>
          </a:p>
          <a:p>
            <a:pPr marL="0" marR="0" lvl="0" indent="0" algn="l" rtl="0">
              <a:spcBef>
                <a:spcPts val="0"/>
              </a:spcBef>
              <a:spcAft>
                <a:spcPts val="0"/>
              </a:spcAft>
              <a:buNone/>
            </a:pPr>
            <a:r>
              <a:rPr lang="en-US" sz="1800" b="0" i="0" u="none" strike="noStrike" cap="none" dirty="0">
                <a:solidFill>
                  <a:schemeClr val="lt1"/>
                </a:solidFill>
                <a:latin typeface="Arial"/>
                <a:ea typeface="Arial"/>
                <a:cs typeface="Arial"/>
                <a:sym typeface="Arial"/>
              </a:rPr>
              <a:t>If I want to get the Star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4" name="Google Shape;154;p8"/>
          <p:cNvSpPr txBox="1"/>
          <p:nvPr/>
        </p:nvSpPr>
        <p:spPr>
          <a:xfrm>
            <a:off x="0" y="251250"/>
            <a:ext cx="6803700" cy="635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b="0" i="0" u="none" strike="noStrike" cap="none">
                <a:solidFill>
                  <a:schemeClr val="dk1"/>
                </a:solidFill>
                <a:latin typeface="Arial"/>
                <a:ea typeface="Arial"/>
                <a:cs typeface="Arial"/>
                <a:sym typeface="Arial"/>
              </a:rPr>
              <a:t>{Applicant Name} thought the STAR Scholarship was a great opportunity, but it didn’t fit her needs, so on we went on our journey to find the project that was just right for her!</a:t>
            </a:r>
            <a:endParaRPr/>
          </a:p>
          <a:p>
            <a:pPr marL="0" marR="0" lvl="0" indent="0" algn="l" rtl="0">
              <a:lnSpc>
                <a:spcPct val="90000"/>
              </a:lnSpc>
              <a:spcBef>
                <a:spcPts val="600"/>
              </a:spcBef>
              <a:spcAft>
                <a:spcPts val="0"/>
              </a:spcAft>
              <a:buNone/>
            </a:pPr>
            <a:endParaRPr sz="5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None/>
            </a:pPr>
            <a:r>
              <a:rPr lang="en-US" sz="2400" b="0" i="0" u="none" strike="noStrike" cap="none">
                <a:solidFill>
                  <a:schemeClr val="dk1"/>
                </a:solidFill>
                <a:latin typeface="Arial"/>
                <a:ea typeface="Arial"/>
                <a:cs typeface="Arial"/>
                <a:sym typeface="Arial"/>
              </a:rPr>
              <a:t>As we exited the forest of the stars we entered a peaceful valley with doves, diamonds and crystals hanging from the sky and rainbows glittering everywhere you looked.</a:t>
            </a:r>
            <a:endParaRPr/>
          </a:p>
          <a:p>
            <a:pPr marL="0" marR="0" lvl="0" indent="0" algn="l" rtl="0">
              <a:lnSpc>
                <a:spcPct val="90000"/>
              </a:lnSpc>
              <a:spcBef>
                <a:spcPts val="600"/>
              </a:spcBef>
              <a:spcAft>
                <a:spcPts val="0"/>
              </a:spcAft>
              <a:buNone/>
            </a:pPr>
            <a:endParaRPr sz="5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None/>
            </a:pPr>
            <a:r>
              <a:rPr lang="en-US" sz="2400" b="0" i="0" u="none" strike="noStrike" cap="none">
                <a:solidFill>
                  <a:schemeClr val="dk1"/>
                </a:solidFill>
                <a:latin typeface="Arial"/>
                <a:ea typeface="Arial"/>
                <a:cs typeface="Arial"/>
                <a:sym typeface="Arial"/>
              </a:rPr>
              <a:t>{Applicant Name} turned to {White Witch} and asked, “where are we now?”</a:t>
            </a:r>
            <a:endParaRPr/>
          </a:p>
          <a:p>
            <a:pPr marL="0" marR="0" lvl="0" indent="0" algn="l" rtl="0">
              <a:lnSpc>
                <a:spcPct val="90000"/>
              </a:lnSpc>
              <a:spcBef>
                <a:spcPts val="600"/>
              </a:spcBef>
              <a:spcAft>
                <a:spcPts val="0"/>
              </a:spcAft>
              <a:buNone/>
            </a:pPr>
            <a:endParaRPr sz="500" b="0" i="0" u="none" strike="noStrike" cap="none">
              <a:solidFill>
                <a:schemeClr val="dk1"/>
              </a:solidFill>
              <a:latin typeface="Arial"/>
              <a:ea typeface="Arial"/>
              <a:cs typeface="Arial"/>
              <a:sym typeface="Arial"/>
            </a:endParaRPr>
          </a:p>
          <a:p>
            <a:pPr marL="0" marR="0" lvl="0" indent="0" algn="l" rtl="0">
              <a:lnSpc>
                <a:spcPct val="90000"/>
              </a:lnSpc>
              <a:spcBef>
                <a:spcPts val="600"/>
              </a:spcBef>
              <a:spcAft>
                <a:spcPts val="0"/>
              </a:spcAft>
              <a:buNone/>
            </a:pPr>
            <a:r>
              <a:rPr lang="en-US" sz="2400" b="0" i="0" u="none" strike="noStrike" cap="none">
                <a:solidFill>
                  <a:schemeClr val="dk1"/>
                </a:solidFill>
                <a:latin typeface="Arial"/>
                <a:ea typeface="Arial"/>
                <a:cs typeface="Arial"/>
                <a:sym typeface="Arial"/>
              </a:rPr>
              <a:t>And {White Witch} replied, “the land of the International Peace Scholarship Fund. Here a woman from outside the US or Canada, seeking an advanced degree, who will then return to another country to utilize her degree and make a positive impact and foster global peace, can be awarded up to $12,500 towards her education!”</a:t>
            </a:r>
            <a:endParaRPr/>
          </a:p>
        </p:txBody>
      </p:sp>
      <p:pic>
        <p:nvPicPr>
          <p:cNvPr id="155" name="Google Shape;155;p8" descr="Generated from prompt"/>
          <p:cNvPicPr preferRelativeResize="0"/>
          <p:nvPr/>
        </p:nvPicPr>
        <p:blipFill rotWithShape="1">
          <a:blip r:embed="rId3">
            <a:alphaModFix/>
          </a:blip>
          <a:srcRect l="13052"/>
          <a:stretch/>
        </p:blipFill>
        <p:spPr>
          <a:xfrm>
            <a:off x="6599975" y="0"/>
            <a:ext cx="5590111"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61" name="Google Shape;161;p9"/>
          <p:cNvPicPr preferRelativeResize="0"/>
          <p:nvPr/>
        </p:nvPicPr>
        <p:blipFill rotWithShape="1">
          <a:blip r:embed="rId3">
            <a:alphaModFix/>
          </a:blip>
          <a:srcRect/>
          <a:stretch/>
        </p:blipFill>
        <p:spPr>
          <a:xfrm>
            <a:off x="9727746" y="5047488"/>
            <a:ext cx="1810512" cy="1810512"/>
          </a:xfrm>
          <a:prstGeom prst="rect">
            <a:avLst/>
          </a:prstGeom>
          <a:noFill/>
          <a:ln>
            <a:noFill/>
          </a:ln>
        </p:spPr>
      </p:pic>
      <p:sp>
        <p:nvSpPr>
          <p:cNvPr id="162" name="Google Shape;162;p9"/>
          <p:cNvSpPr/>
          <p:nvPr/>
        </p:nvSpPr>
        <p:spPr>
          <a:xfrm flipH="1">
            <a:off x="10208496" y="0"/>
            <a:ext cx="1983504" cy="6858000"/>
          </a:xfrm>
          <a:custGeom>
            <a:avLst/>
            <a:gdLst/>
            <a:ahLst/>
            <a:cxnLst/>
            <a:rect l="l" t="t" r="r" b="b"/>
            <a:pathLst>
              <a:path w="1983504" h="6858000" extrusionOk="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63" name="Google Shape;163;p9" descr="Generated from prompt"/>
          <p:cNvPicPr preferRelativeResize="0"/>
          <p:nvPr/>
        </p:nvPicPr>
        <p:blipFill rotWithShape="1">
          <a:blip r:embed="rId4">
            <a:alphaModFix/>
          </a:blip>
          <a:srcRect/>
          <a:stretch/>
        </p:blipFill>
        <p:spPr>
          <a:xfrm>
            <a:off x="3582339" y="390495"/>
            <a:ext cx="6145403" cy="6145403"/>
          </a:xfrm>
          <a:prstGeom prst="rect">
            <a:avLst/>
          </a:prstGeom>
          <a:noFill/>
          <a:ln>
            <a:noFill/>
          </a:ln>
        </p:spPr>
      </p:pic>
      <p:sp>
        <p:nvSpPr>
          <p:cNvPr id="164" name="Google Shape;164;p9"/>
          <p:cNvSpPr txBox="1"/>
          <p:nvPr/>
        </p:nvSpPr>
        <p:spPr>
          <a:xfrm>
            <a:off x="0" y="0"/>
            <a:ext cx="3668700" cy="692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When peace is what you’re </a:t>
            </a:r>
            <a:r>
              <a:rPr lang="en-US" sz="1800" b="0" i="0" u="none" strike="noStrike" cap="none" dirty="0" err="1">
                <a:solidFill>
                  <a:schemeClr val="dk1"/>
                </a:solidFill>
                <a:latin typeface="Arial"/>
                <a:ea typeface="Arial"/>
                <a:cs typeface="Arial"/>
                <a:sym typeface="Arial"/>
              </a:rPr>
              <a:t>hopin</a:t>
            </a:r>
            <a:r>
              <a:rPr lang="en-US" sz="1800" b="0" i="0" u="none" strike="noStrike" cap="none"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To bring back into your home and</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You need your degree</a:t>
            </a:r>
            <a:endParaRPr dirty="0"/>
          </a:p>
          <a:p>
            <a:pPr marL="0" marR="0" lvl="0" indent="0" algn="l" rtl="0">
              <a:spcBef>
                <a:spcPts val="0"/>
              </a:spcBef>
              <a:spcAft>
                <a:spcPts val="0"/>
              </a:spcAft>
              <a:buNone/>
            </a:pPr>
            <a:endParaRPr sz="5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If your school is in the US </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Or Canada then IPS</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Could help you meet your needs</a:t>
            </a:r>
            <a:endParaRPr dirty="0"/>
          </a:p>
          <a:p>
            <a:pPr marL="0" marR="0" lvl="0" indent="0" algn="l" rtl="0">
              <a:spcBef>
                <a:spcPts val="0"/>
              </a:spcBef>
              <a:spcAft>
                <a:spcPts val="0"/>
              </a:spcAft>
              <a:buNone/>
            </a:pPr>
            <a:endParaRPr sz="5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Not just money I’d be getting</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But support from all the sisters</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In the chapters around me</a:t>
            </a:r>
            <a:endParaRPr dirty="0"/>
          </a:p>
          <a:p>
            <a:pPr marL="0" marR="0" lvl="0" indent="0" algn="l" rtl="0">
              <a:spcBef>
                <a:spcPts val="0"/>
              </a:spcBef>
              <a:spcAft>
                <a:spcPts val="0"/>
              </a:spcAft>
              <a:buNone/>
            </a:pPr>
            <a:endParaRPr sz="5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IPS will encourage</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As well as build a village</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It’s about community</a:t>
            </a:r>
            <a:endParaRPr dirty="0"/>
          </a:p>
          <a:p>
            <a:pPr marL="0" marR="0" lvl="0" indent="0" algn="l" rtl="0">
              <a:spcBef>
                <a:spcPts val="0"/>
              </a:spcBef>
              <a:spcAft>
                <a:spcPts val="0"/>
              </a:spcAft>
              <a:buNone/>
            </a:pPr>
            <a:endParaRPr sz="5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When we support internationally</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Women everywhere</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The world becomes a better place</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For all</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And P.E.O. is meeting their goal!</a:t>
            </a:r>
            <a:endParaRPr dirty="0"/>
          </a:p>
          <a:p>
            <a:pPr marL="0" marR="0" lvl="0" indent="0" algn="l" rtl="0">
              <a:spcBef>
                <a:spcPts val="0"/>
              </a:spcBef>
              <a:spcAft>
                <a:spcPts val="0"/>
              </a:spcAft>
              <a:buNone/>
            </a:pPr>
            <a:endParaRPr sz="5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When peace is what you’re </a:t>
            </a:r>
            <a:r>
              <a:rPr lang="en-US" sz="1800" b="0" i="0" u="none" strike="noStrike" cap="none" dirty="0" err="1">
                <a:solidFill>
                  <a:schemeClr val="dk1"/>
                </a:solidFill>
                <a:latin typeface="Arial"/>
                <a:ea typeface="Arial"/>
                <a:cs typeface="Arial"/>
                <a:sym typeface="Arial"/>
              </a:rPr>
              <a:t>hopin</a:t>
            </a:r>
            <a:r>
              <a:rPr lang="en-US" sz="1800" b="0" i="0" u="none" strike="noStrike" cap="none"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To bring back into your home and</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You need your degree</a:t>
            </a:r>
            <a:endParaRPr dirty="0"/>
          </a:p>
          <a:p>
            <a:pPr marL="0" marR="0" lvl="0" indent="0" algn="l" rtl="0">
              <a:spcBef>
                <a:spcPts val="0"/>
              </a:spcBef>
              <a:spcAft>
                <a:spcPts val="0"/>
              </a:spcAft>
              <a:buNone/>
            </a:pPr>
            <a:endParaRPr sz="5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If your school is in the US </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Or Canada then IPS</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Could help you meet your needs</a:t>
            </a:r>
            <a:endParaRPr dirty="0"/>
          </a:p>
        </p:txBody>
      </p:sp>
    </p:spTree>
  </p:cSld>
  <p:clrMapOvr>
    <a:masterClrMapping/>
  </p:clrMapOvr>
</p:sld>
</file>

<file path=ppt/theme/theme1.xml><?xml version="1.0" encoding="utf-8"?>
<a:theme xmlns:a="http://schemas.openxmlformats.org/drawingml/2006/main" name="Office Theme">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2690</TotalTime>
  <Words>2253</Words>
  <Application>Microsoft Office PowerPoint</Application>
  <PresentationFormat>Widescreen</PresentationFormat>
  <Paragraphs>271</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Aptos</vt:lpstr>
      <vt:lpstr>Play</vt:lpstr>
      <vt:lpstr>Aptos Black</vt:lpstr>
      <vt:lpstr>Times New Roman</vt:lpstr>
      <vt:lpstr>Aptos Display</vt:lpstr>
      <vt:lpstr>Office Theme</vt:lpstr>
      <vt:lpstr>P.E.O. Project Sing: A Journey to Find the Project that’s Just 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Stacee Jennings</dc:creator>
  <cp:lastModifiedBy>Kasey Griffith</cp:lastModifiedBy>
  <cp:revision>2</cp:revision>
  <dcterms:created xsi:type="dcterms:W3CDTF">2024-03-14T22:30:47Z</dcterms:created>
  <dcterms:modified xsi:type="dcterms:W3CDTF">2024-07-30T00:13:05Z</dcterms:modified>
</cp:coreProperties>
</file>