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19_F553C334.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67" r:id="rId3"/>
    <p:sldId id="263" r:id="rId4"/>
    <p:sldId id="278" r:id="rId5"/>
    <p:sldId id="264" r:id="rId6"/>
    <p:sldId id="276" r:id="rId7"/>
    <p:sldId id="268" r:id="rId8"/>
    <p:sldId id="275" r:id="rId9"/>
    <p:sldId id="269" r:id="rId10"/>
    <p:sldId id="282" r:id="rId11"/>
    <p:sldId id="270" r:id="rId12"/>
    <p:sldId id="283" r:id="rId13"/>
    <p:sldId id="271" r:id="rId14"/>
    <p:sldId id="277" r:id="rId15"/>
    <p:sldId id="272" r:id="rId16"/>
    <p:sldId id="281" r:id="rId17"/>
    <p:sldId id="273" r:id="rId18"/>
    <p:sldId id="280" r:id="rId19"/>
    <p:sldId id="274" r:id="rId20"/>
    <p:sldId id="279" r:id="rId21"/>
    <p:sldId id="26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CF1CE25-F0D7-87F4-E662-0584E8AC1EC5}" name="Kasey Griffith" initials="KG" userId="dacc4846b7740b33"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ary McGehee" initials="MM" lastIdx="1" clrIdx="0">
    <p:extLst>
      <p:ext uri="{19B8F6BF-5375-455C-9EA6-DF929625EA0E}">
        <p15:presenceInfo xmlns:p15="http://schemas.microsoft.com/office/powerpoint/2012/main" userId="1dfaa28fb3e71a7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99"/>
    <a:srgbClr val="F90BE8"/>
    <a:srgbClr val="CC0099"/>
    <a:srgbClr val="3CF311"/>
    <a:srgbClr val="003300"/>
    <a:srgbClr val="00FF00"/>
    <a:srgbClr val="AF1A2D"/>
    <a:srgbClr val="FF0066"/>
    <a:srgbClr val="6600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11" d="100"/>
          <a:sy n="111" d="100"/>
        </p:scale>
        <p:origin x="59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omments/modernComment_119_F553C334.xml><?xml version="1.0" encoding="utf-8"?>
<p188:cmLst xmlns:a="http://schemas.openxmlformats.org/drawingml/2006/main" xmlns:r="http://schemas.openxmlformats.org/officeDocument/2006/relationships" xmlns:p188="http://schemas.microsoft.com/office/powerpoint/2018/8/main">
  <p188:cm id="{76809221-F056-4E51-B199-9C75631942F4}" authorId="{0CF1CE25-F0D7-87F4-E662-0584E8AC1EC5}" created="2024-04-25T01:41:22.474">
    <ac:txMkLst xmlns:ac="http://schemas.microsoft.com/office/drawing/2013/main/command">
      <pc:docMk xmlns:pc="http://schemas.microsoft.com/office/powerpoint/2013/main/command"/>
      <pc:sldMk xmlns:pc="http://schemas.microsoft.com/office/powerpoint/2013/main/command" cId="4115907380" sldId="281"/>
      <ac:spMk id="8" creationId="{19DDFA27-892F-EA0B-7B4F-1A6BCA62E17C}"/>
      <ac:txMk cp="180" len="46">
        <ac:context len="227" hash="569134444"/>
      </ac:txMk>
    </ac:txMkLst>
    <p188:pos x="10450152" y="1361255"/>
    <p188:txBody>
      <a:bodyPr/>
      <a:lstStyle/>
      <a:p>
        <a:r>
          <a:rPr lang="en-US"/>
          <a:t>Were these P.E.O. projects or CN specific scholarships, loans and grants? If P.E.O. - rephrase - "...and sponsored deserving women for P.E.O. projects.</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C8E3B-7DF5-4006-45D6-599612272C9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5C22BC-E4B8-6331-E0C9-16009CC92A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6658EB-AD33-FA01-71D5-00C9D300DA79}"/>
              </a:ext>
            </a:extLst>
          </p:cNvPr>
          <p:cNvSpPr>
            <a:spLocks noGrp="1"/>
          </p:cNvSpPr>
          <p:nvPr>
            <p:ph type="dt" sz="half" idx="10"/>
          </p:nvPr>
        </p:nvSpPr>
        <p:spPr/>
        <p:txBody>
          <a:bodyPr/>
          <a:lstStyle/>
          <a:p>
            <a:fld id="{093118DE-DADA-4552-ACFE-C9170F3A7F69}" type="datetimeFigureOut">
              <a:rPr lang="en-US" smtClean="0"/>
              <a:t>7/15/2024</a:t>
            </a:fld>
            <a:endParaRPr lang="en-US"/>
          </a:p>
        </p:txBody>
      </p:sp>
      <p:sp>
        <p:nvSpPr>
          <p:cNvPr id="5" name="Footer Placeholder 4">
            <a:extLst>
              <a:ext uri="{FF2B5EF4-FFF2-40B4-BE49-F238E27FC236}">
                <a16:creationId xmlns:a16="http://schemas.microsoft.com/office/drawing/2014/main" id="{C3E4F52A-10DA-76A1-00B6-B794B1B7B5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AECB73-A763-CF15-621B-86B0EBCD642A}"/>
              </a:ext>
            </a:extLst>
          </p:cNvPr>
          <p:cNvSpPr>
            <a:spLocks noGrp="1"/>
          </p:cNvSpPr>
          <p:nvPr>
            <p:ph type="sldNum" sz="quarter" idx="12"/>
          </p:nvPr>
        </p:nvSpPr>
        <p:spPr/>
        <p:txBody>
          <a:bodyPr/>
          <a:lstStyle/>
          <a:p>
            <a:fld id="{5473CC33-9AB6-4129-8E2B-0EA145CB1FE9}" type="slidenum">
              <a:rPr lang="en-US" smtClean="0"/>
              <a:t>‹#›</a:t>
            </a:fld>
            <a:endParaRPr lang="en-US"/>
          </a:p>
        </p:txBody>
      </p:sp>
    </p:spTree>
    <p:extLst>
      <p:ext uri="{BB962C8B-B14F-4D97-AF65-F5344CB8AC3E}">
        <p14:creationId xmlns:p14="http://schemas.microsoft.com/office/powerpoint/2010/main" val="690563238"/>
      </p:ext>
    </p:extLst>
  </p:cSld>
  <p:clrMapOvr>
    <a:masterClrMapping/>
  </p:clrMapOvr>
  <mc:AlternateContent xmlns:mc="http://schemas.openxmlformats.org/markup-compatibility/2006" xmlns:p14="http://schemas.microsoft.com/office/powerpoint/2010/main">
    <mc:Choice Requires="p14">
      <p:transition spd="slow" p14:dur="3400" advClick="0" advTm="8000">
        <p14:reveal dir="r"/>
      </p:transition>
    </mc:Choice>
    <mc:Fallback xmlns="">
      <p:transition spd="slow" advClick="0" advTm="8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8587A7-D528-6512-B589-4DFC08A904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76B5E0-28A6-0B0F-FBB9-043235158C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6564DE-1025-582C-076B-977628354BC2}"/>
              </a:ext>
            </a:extLst>
          </p:cNvPr>
          <p:cNvSpPr>
            <a:spLocks noGrp="1"/>
          </p:cNvSpPr>
          <p:nvPr>
            <p:ph type="dt" sz="half" idx="10"/>
          </p:nvPr>
        </p:nvSpPr>
        <p:spPr/>
        <p:txBody>
          <a:bodyPr/>
          <a:lstStyle/>
          <a:p>
            <a:fld id="{093118DE-DADA-4552-ACFE-C9170F3A7F69}" type="datetimeFigureOut">
              <a:rPr lang="en-US" smtClean="0"/>
              <a:t>7/15/2024</a:t>
            </a:fld>
            <a:endParaRPr lang="en-US"/>
          </a:p>
        </p:txBody>
      </p:sp>
      <p:sp>
        <p:nvSpPr>
          <p:cNvPr id="5" name="Footer Placeholder 4">
            <a:extLst>
              <a:ext uri="{FF2B5EF4-FFF2-40B4-BE49-F238E27FC236}">
                <a16:creationId xmlns:a16="http://schemas.microsoft.com/office/drawing/2014/main" id="{C131B823-49BE-BD17-D33E-47F4AD502D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1F758E-DEF5-1C57-8379-D1791ED69103}"/>
              </a:ext>
            </a:extLst>
          </p:cNvPr>
          <p:cNvSpPr>
            <a:spLocks noGrp="1"/>
          </p:cNvSpPr>
          <p:nvPr>
            <p:ph type="sldNum" sz="quarter" idx="12"/>
          </p:nvPr>
        </p:nvSpPr>
        <p:spPr/>
        <p:txBody>
          <a:bodyPr/>
          <a:lstStyle/>
          <a:p>
            <a:fld id="{5473CC33-9AB6-4129-8E2B-0EA145CB1FE9}" type="slidenum">
              <a:rPr lang="en-US" smtClean="0"/>
              <a:t>‹#›</a:t>
            </a:fld>
            <a:endParaRPr lang="en-US"/>
          </a:p>
        </p:txBody>
      </p:sp>
    </p:spTree>
    <p:extLst>
      <p:ext uri="{BB962C8B-B14F-4D97-AF65-F5344CB8AC3E}">
        <p14:creationId xmlns:p14="http://schemas.microsoft.com/office/powerpoint/2010/main" val="1114922323"/>
      </p:ext>
    </p:extLst>
  </p:cSld>
  <p:clrMapOvr>
    <a:masterClrMapping/>
  </p:clrMapOvr>
  <mc:AlternateContent xmlns:mc="http://schemas.openxmlformats.org/markup-compatibility/2006" xmlns:p14="http://schemas.microsoft.com/office/powerpoint/2010/main">
    <mc:Choice Requires="p14">
      <p:transition spd="slow" p14:dur="3400" advClick="0" advTm="8000">
        <p14:reveal dir="r"/>
      </p:transition>
    </mc:Choice>
    <mc:Fallback xmlns="">
      <p:transition spd="slow" advClick="0" advTm="8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2C4FF9-CFAC-84A1-2688-3450C186709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151877-678A-A534-DB6D-21266C94ACC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22BAC-62CA-5866-A33F-13A1C9E5C5DB}"/>
              </a:ext>
            </a:extLst>
          </p:cNvPr>
          <p:cNvSpPr>
            <a:spLocks noGrp="1"/>
          </p:cNvSpPr>
          <p:nvPr>
            <p:ph type="dt" sz="half" idx="10"/>
          </p:nvPr>
        </p:nvSpPr>
        <p:spPr/>
        <p:txBody>
          <a:bodyPr/>
          <a:lstStyle/>
          <a:p>
            <a:fld id="{093118DE-DADA-4552-ACFE-C9170F3A7F69}" type="datetimeFigureOut">
              <a:rPr lang="en-US" smtClean="0"/>
              <a:t>7/15/2024</a:t>
            </a:fld>
            <a:endParaRPr lang="en-US"/>
          </a:p>
        </p:txBody>
      </p:sp>
      <p:sp>
        <p:nvSpPr>
          <p:cNvPr id="5" name="Footer Placeholder 4">
            <a:extLst>
              <a:ext uri="{FF2B5EF4-FFF2-40B4-BE49-F238E27FC236}">
                <a16:creationId xmlns:a16="http://schemas.microsoft.com/office/drawing/2014/main" id="{4CDA1F8F-A420-EFFC-AD05-7126F1463E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AA215B-D3CD-85B1-87A2-C3D17848F1BC}"/>
              </a:ext>
            </a:extLst>
          </p:cNvPr>
          <p:cNvSpPr>
            <a:spLocks noGrp="1"/>
          </p:cNvSpPr>
          <p:nvPr>
            <p:ph type="sldNum" sz="quarter" idx="12"/>
          </p:nvPr>
        </p:nvSpPr>
        <p:spPr/>
        <p:txBody>
          <a:bodyPr/>
          <a:lstStyle/>
          <a:p>
            <a:fld id="{5473CC33-9AB6-4129-8E2B-0EA145CB1FE9}" type="slidenum">
              <a:rPr lang="en-US" smtClean="0"/>
              <a:t>‹#›</a:t>
            </a:fld>
            <a:endParaRPr lang="en-US"/>
          </a:p>
        </p:txBody>
      </p:sp>
    </p:spTree>
    <p:extLst>
      <p:ext uri="{BB962C8B-B14F-4D97-AF65-F5344CB8AC3E}">
        <p14:creationId xmlns:p14="http://schemas.microsoft.com/office/powerpoint/2010/main" val="950676540"/>
      </p:ext>
    </p:extLst>
  </p:cSld>
  <p:clrMapOvr>
    <a:masterClrMapping/>
  </p:clrMapOvr>
  <mc:AlternateContent xmlns:mc="http://schemas.openxmlformats.org/markup-compatibility/2006" xmlns:p14="http://schemas.microsoft.com/office/powerpoint/2010/main">
    <mc:Choice Requires="p14">
      <p:transition spd="slow" p14:dur="3400" advClick="0" advTm="8000">
        <p14:reveal dir="r"/>
      </p:transition>
    </mc:Choice>
    <mc:Fallback xmlns="">
      <p:transition spd="slow" advClick="0" advTm="8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AC037-12D9-CCF6-3CB2-8F3198606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3D18FA-4A7C-C9B2-95BE-9B7E4EA2BBB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1A524-38C9-82D4-E77A-F018F8AB5905}"/>
              </a:ext>
            </a:extLst>
          </p:cNvPr>
          <p:cNvSpPr>
            <a:spLocks noGrp="1"/>
          </p:cNvSpPr>
          <p:nvPr>
            <p:ph type="dt" sz="half" idx="10"/>
          </p:nvPr>
        </p:nvSpPr>
        <p:spPr/>
        <p:txBody>
          <a:bodyPr/>
          <a:lstStyle/>
          <a:p>
            <a:fld id="{093118DE-DADA-4552-ACFE-C9170F3A7F69}" type="datetimeFigureOut">
              <a:rPr lang="en-US" smtClean="0"/>
              <a:t>7/15/2024</a:t>
            </a:fld>
            <a:endParaRPr lang="en-US"/>
          </a:p>
        </p:txBody>
      </p:sp>
      <p:sp>
        <p:nvSpPr>
          <p:cNvPr id="5" name="Footer Placeholder 4">
            <a:extLst>
              <a:ext uri="{FF2B5EF4-FFF2-40B4-BE49-F238E27FC236}">
                <a16:creationId xmlns:a16="http://schemas.microsoft.com/office/drawing/2014/main" id="{6A1EFD44-6F2F-0E62-AF63-6DCFE7BB18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5F9584-88D8-42D0-1F55-EA83FAD8A8EA}"/>
              </a:ext>
            </a:extLst>
          </p:cNvPr>
          <p:cNvSpPr>
            <a:spLocks noGrp="1"/>
          </p:cNvSpPr>
          <p:nvPr>
            <p:ph type="sldNum" sz="quarter" idx="12"/>
          </p:nvPr>
        </p:nvSpPr>
        <p:spPr/>
        <p:txBody>
          <a:bodyPr/>
          <a:lstStyle/>
          <a:p>
            <a:fld id="{5473CC33-9AB6-4129-8E2B-0EA145CB1FE9}" type="slidenum">
              <a:rPr lang="en-US" smtClean="0"/>
              <a:t>‹#›</a:t>
            </a:fld>
            <a:endParaRPr lang="en-US"/>
          </a:p>
        </p:txBody>
      </p:sp>
    </p:spTree>
    <p:extLst>
      <p:ext uri="{BB962C8B-B14F-4D97-AF65-F5344CB8AC3E}">
        <p14:creationId xmlns:p14="http://schemas.microsoft.com/office/powerpoint/2010/main" val="1814585405"/>
      </p:ext>
    </p:extLst>
  </p:cSld>
  <p:clrMapOvr>
    <a:masterClrMapping/>
  </p:clrMapOvr>
  <mc:AlternateContent xmlns:mc="http://schemas.openxmlformats.org/markup-compatibility/2006" xmlns:p14="http://schemas.microsoft.com/office/powerpoint/2010/main">
    <mc:Choice Requires="p14">
      <p:transition spd="slow" p14:dur="3400" advClick="0" advTm="8000">
        <p14:reveal dir="r"/>
      </p:transition>
    </mc:Choice>
    <mc:Fallback xmlns="">
      <p:transition spd="slow" advClick="0" advTm="8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697E3-933C-BD98-0D8E-75384A902F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6FF3A33-C2BB-F145-4773-444D930E40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FD7B2B3-CCF5-CAD7-E32C-CEC818D501A3}"/>
              </a:ext>
            </a:extLst>
          </p:cNvPr>
          <p:cNvSpPr>
            <a:spLocks noGrp="1"/>
          </p:cNvSpPr>
          <p:nvPr>
            <p:ph type="dt" sz="half" idx="10"/>
          </p:nvPr>
        </p:nvSpPr>
        <p:spPr/>
        <p:txBody>
          <a:bodyPr/>
          <a:lstStyle/>
          <a:p>
            <a:fld id="{093118DE-DADA-4552-ACFE-C9170F3A7F69}" type="datetimeFigureOut">
              <a:rPr lang="en-US" smtClean="0"/>
              <a:t>7/15/2024</a:t>
            </a:fld>
            <a:endParaRPr lang="en-US"/>
          </a:p>
        </p:txBody>
      </p:sp>
      <p:sp>
        <p:nvSpPr>
          <p:cNvPr id="5" name="Footer Placeholder 4">
            <a:extLst>
              <a:ext uri="{FF2B5EF4-FFF2-40B4-BE49-F238E27FC236}">
                <a16:creationId xmlns:a16="http://schemas.microsoft.com/office/drawing/2014/main" id="{BD8D62DB-6C07-9849-4992-857FA2749E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70E2C3-8BCF-350A-1C37-91723010CAE3}"/>
              </a:ext>
            </a:extLst>
          </p:cNvPr>
          <p:cNvSpPr>
            <a:spLocks noGrp="1"/>
          </p:cNvSpPr>
          <p:nvPr>
            <p:ph type="sldNum" sz="quarter" idx="12"/>
          </p:nvPr>
        </p:nvSpPr>
        <p:spPr/>
        <p:txBody>
          <a:bodyPr/>
          <a:lstStyle/>
          <a:p>
            <a:fld id="{5473CC33-9AB6-4129-8E2B-0EA145CB1FE9}" type="slidenum">
              <a:rPr lang="en-US" smtClean="0"/>
              <a:t>‹#›</a:t>
            </a:fld>
            <a:endParaRPr lang="en-US"/>
          </a:p>
        </p:txBody>
      </p:sp>
    </p:spTree>
    <p:extLst>
      <p:ext uri="{BB962C8B-B14F-4D97-AF65-F5344CB8AC3E}">
        <p14:creationId xmlns:p14="http://schemas.microsoft.com/office/powerpoint/2010/main" val="1991872338"/>
      </p:ext>
    </p:extLst>
  </p:cSld>
  <p:clrMapOvr>
    <a:masterClrMapping/>
  </p:clrMapOvr>
  <mc:AlternateContent xmlns:mc="http://schemas.openxmlformats.org/markup-compatibility/2006" xmlns:p14="http://schemas.microsoft.com/office/powerpoint/2010/main">
    <mc:Choice Requires="p14">
      <p:transition spd="slow" p14:dur="3400" advClick="0" advTm="8000">
        <p14:reveal dir="r"/>
      </p:transition>
    </mc:Choice>
    <mc:Fallback xmlns="">
      <p:transition spd="slow" advClick="0" advTm="8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82D49-3A4C-1DA3-580A-44787E3D2E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6E312C0-AACF-75DF-B0E6-D34A4DA109A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E41BE33-49AC-6F41-DB78-868A9B09D1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8B3B76-E3D4-0597-186A-7180F72DE60B}"/>
              </a:ext>
            </a:extLst>
          </p:cNvPr>
          <p:cNvSpPr>
            <a:spLocks noGrp="1"/>
          </p:cNvSpPr>
          <p:nvPr>
            <p:ph type="dt" sz="half" idx="10"/>
          </p:nvPr>
        </p:nvSpPr>
        <p:spPr/>
        <p:txBody>
          <a:bodyPr/>
          <a:lstStyle/>
          <a:p>
            <a:fld id="{093118DE-DADA-4552-ACFE-C9170F3A7F69}" type="datetimeFigureOut">
              <a:rPr lang="en-US" smtClean="0"/>
              <a:t>7/15/2024</a:t>
            </a:fld>
            <a:endParaRPr lang="en-US"/>
          </a:p>
        </p:txBody>
      </p:sp>
      <p:sp>
        <p:nvSpPr>
          <p:cNvPr id="6" name="Footer Placeholder 5">
            <a:extLst>
              <a:ext uri="{FF2B5EF4-FFF2-40B4-BE49-F238E27FC236}">
                <a16:creationId xmlns:a16="http://schemas.microsoft.com/office/drawing/2014/main" id="{A16A1880-7BF6-004A-8B61-A22CAFCC1C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E472F0-752E-99D5-D7CC-91960D3F6537}"/>
              </a:ext>
            </a:extLst>
          </p:cNvPr>
          <p:cNvSpPr>
            <a:spLocks noGrp="1"/>
          </p:cNvSpPr>
          <p:nvPr>
            <p:ph type="sldNum" sz="quarter" idx="12"/>
          </p:nvPr>
        </p:nvSpPr>
        <p:spPr/>
        <p:txBody>
          <a:bodyPr/>
          <a:lstStyle/>
          <a:p>
            <a:fld id="{5473CC33-9AB6-4129-8E2B-0EA145CB1FE9}" type="slidenum">
              <a:rPr lang="en-US" smtClean="0"/>
              <a:t>‹#›</a:t>
            </a:fld>
            <a:endParaRPr lang="en-US"/>
          </a:p>
        </p:txBody>
      </p:sp>
    </p:spTree>
    <p:extLst>
      <p:ext uri="{BB962C8B-B14F-4D97-AF65-F5344CB8AC3E}">
        <p14:creationId xmlns:p14="http://schemas.microsoft.com/office/powerpoint/2010/main" val="1201877691"/>
      </p:ext>
    </p:extLst>
  </p:cSld>
  <p:clrMapOvr>
    <a:masterClrMapping/>
  </p:clrMapOvr>
  <mc:AlternateContent xmlns:mc="http://schemas.openxmlformats.org/markup-compatibility/2006" xmlns:p14="http://schemas.microsoft.com/office/powerpoint/2010/main">
    <mc:Choice Requires="p14">
      <p:transition spd="slow" p14:dur="3400" advClick="0" advTm="8000">
        <p14:reveal dir="r"/>
      </p:transition>
    </mc:Choice>
    <mc:Fallback xmlns="">
      <p:transition spd="slow" advClick="0" advTm="8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FACCA-E93F-BA42-2824-03BFD56A35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E77FE2-57E9-DA1E-A9CB-E09C831075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35A641-11C8-397B-1463-32D0C16270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535AC2-D871-DA6D-0028-19FA3B1170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38C0B9-F1FA-ACF5-1167-17A7F22AB4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C0BF9A-FF19-C655-62B7-6F916ADE4E95}"/>
              </a:ext>
            </a:extLst>
          </p:cNvPr>
          <p:cNvSpPr>
            <a:spLocks noGrp="1"/>
          </p:cNvSpPr>
          <p:nvPr>
            <p:ph type="dt" sz="half" idx="10"/>
          </p:nvPr>
        </p:nvSpPr>
        <p:spPr/>
        <p:txBody>
          <a:bodyPr/>
          <a:lstStyle/>
          <a:p>
            <a:fld id="{093118DE-DADA-4552-ACFE-C9170F3A7F69}" type="datetimeFigureOut">
              <a:rPr lang="en-US" smtClean="0"/>
              <a:t>7/15/2024</a:t>
            </a:fld>
            <a:endParaRPr lang="en-US"/>
          </a:p>
        </p:txBody>
      </p:sp>
      <p:sp>
        <p:nvSpPr>
          <p:cNvPr id="8" name="Footer Placeholder 7">
            <a:extLst>
              <a:ext uri="{FF2B5EF4-FFF2-40B4-BE49-F238E27FC236}">
                <a16:creationId xmlns:a16="http://schemas.microsoft.com/office/drawing/2014/main" id="{495B85FB-8B25-9058-73E6-EA6C99962D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6C1A04-5462-FE6D-F86A-525FC329A160}"/>
              </a:ext>
            </a:extLst>
          </p:cNvPr>
          <p:cNvSpPr>
            <a:spLocks noGrp="1"/>
          </p:cNvSpPr>
          <p:nvPr>
            <p:ph type="sldNum" sz="quarter" idx="12"/>
          </p:nvPr>
        </p:nvSpPr>
        <p:spPr/>
        <p:txBody>
          <a:bodyPr/>
          <a:lstStyle/>
          <a:p>
            <a:fld id="{5473CC33-9AB6-4129-8E2B-0EA145CB1FE9}" type="slidenum">
              <a:rPr lang="en-US" smtClean="0"/>
              <a:t>‹#›</a:t>
            </a:fld>
            <a:endParaRPr lang="en-US"/>
          </a:p>
        </p:txBody>
      </p:sp>
    </p:spTree>
    <p:extLst>
      <p:ext uri="{BB962C8B-B14F-4D97-AF65-F5344CB8AC3E}">
        <p14:creationId xmlns:p14="http://schemas.microsoft.com/office/powerpoint/2010/main" val="2671453793"/>
      </p:ext>
    </p:extLst>
  </p:cSld>
  <p:clrMapOvr>
    <a:masterClrMapping/>
  </p:clrMapOvr>
  <mc:AlternateContent xmlns:mc="http://schemas.openxmlformats.org/markup-compatibility/2006" xmlns:p14="http://schemas.microsoft.com/office/powerpoint/2010/main">
    <mc:Choice Requires="p14">
      <p:transition spd="slow" p14:dur="3400" advClick="0" advTm="8000">
        <p14:reveal dir="r"/>
      </p:transition>
    </mc:Choice>
    <mc:Fallback xmlns="">
      <p:transition spd="slow" advClick="0" advTm="8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B4CBE-14E9-5D2C-76D1-5343D6B33A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1DB618-C8A4-8F87-C23B-656AB9C52BE8}"/>
              </a:ext>
            </a:extLst>
          </p:cNvPr>
          <p:cNvSpPr>
            <a:spLocks noGrp="1"/>
          </p:cNvSpPr>
          <p:nvPr>
            <p:ph type="dt" sz="half" idx="10"/>
          </p:nvPr>
        </p:nvSpPr>
        <p:spPr/>
        <p:txBody>
          <a:bodyPr/>
          <a:lstStyle/>
          <a:p>
            <a:fld id="{093118DE-DADA-4552-ACFE-C9170F3A7F69}" type="datetimeFigureOut">
              <a:rPr lang="en-US" smtClean="0"/>
              <a:t>7/15/2024</a:t>
            </a:fld>
            <a:endParaRPr lang="en-US"/>
          </a:p>
        </p:txBody>
      </p:sp>
      <p:sp>
        <p:nvSpPr>
          <p:cNvPr id="4" name="Footer Placeholder 3">
            <a:extLst>
              <a:ext uri="{FF2B5EF4-FFF2-40B4-BE49-F238E27FC236}">
                <a16:creationId xmlns:a16="http://schemas.microsoft.com/office/drawing/2014/main" id="{F455BB73-9A6C-E21D-9662-DAE507CB89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375E9C-70DC-5C97-4906-2E9ABE47E4A3}"/>
              </a:ext>
            </a:extLst>
          </p:cNvPr>
          <p:cNvSpPr>
            <a:spLocks noGrp="1"/>
          </p:cNvSpPr>
          <p:nvPr>
            <p:ph type="sldNum" sz="quarter" idx="12"/>
          </p:nvPr>
        </p:nvSpPr>
        <p:spPr/>
        <p:txBody>
          <a:bodyPr/>
          <a:lstStyle/>
          <a:p>
            <a:fld id="{5473CC33-9AB6-4129-8E2B-0EA145CB1FE9}" type="slidenum">
              <a:rPr lang="en-US" smtClean="0"/>
              <a:t>‹#›</a:t>
            </a:fld>
            <a:endParaRPr lang="en-US"/>
          </a:p>
        </p:txBody>
      </p:sp>
    </p:spTree>
    <p:extLst>
      <p:ext uri="{BB962C8B-B14F-4D97-AF65-F5344CB8AC3E}">
        <p14:creationId xmlns:p14="http://schemas.microsoft.com/office/powerpoint/2010/main" val="3181739883"/>
      </p:ext>
    </p:extLst>
  </p:cSld>
  <p:clrMapOvr>
    <a:masterClrMapping/>
  </p:clrMapOvr>
  <mc:AlternateContent xmlns:mc="http://schemas.openxmlformats.org/markup-compatibility/2006" xmlns:p14="http://schemas.microsoft.com/office/powerpoint/2010/main">
    <mc:Choice Requires="p14">
      <p:transition spd="slow" p14:dur="3400" advClick="0" advTm="8000">
        <p14:reveal dir="r"/>
      </p:transition>
    </mc:Choice>
    <mc:Fallback xmlns="">
      <p:transition spd="slow" advClick="0" advTm="8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9E6C52-349F-1989-F290-C989F8770022}"/>
              </a:ext>
            </a:extLst>
          </p:cNvPr>
          <p:cNvSpPr>
            <a:spLocks noGrp="1"/>
          </p:cNvSpPr>
          <p:nvPr>
            <p:ph type="dt" sz="half" idx="10"/>
          </p:nvPr>
        </p:nvSpPr>
        <p:spPr/>
        <p:txBody>
          <a:bodyPr/>
          <a:lstStyle/>
          <a:p>
            <a:fld id="{093118DE-DADA-4552-ACFE-C9170F3A7F69}" type="datetimeFigureOut">
              <a:rPr lang="en-US" smtClean="0"/>
              <a:t>7/15/2024</a:t>
            </a:fld>
            <a:endParaRPr lang="en-US"/>
          </a:p>
        </p:txBody>
      </p:sp>
      <p:sp>
        <p:nvSpPr>
          <p:cNvPr id="3" name="Footer Placeholder 2">
            <a:extLst>
              <a:ext uri="{FF2B5EF4-FFF2-40B4-BE49-F238E27FC236}">
                <a16:creationId xmlns:a16="http://schemas.microsoft.com/office/drawing/2014/main" id="{2A8AA7B9-CD81-3E26-8790-8FA3AA7D17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C94191A-FCA0-0CD1-3EA5-2C40474B72FA}"/>
              </a:ext>
            </a:extLst>
          </p:cNvPr>
          <p:cNvSpPr>
            <a:spLocks noGrp="1"/>
          </p:cNvSpPr>
          <p:nvPr>
            <p:ph type="sldNum" sz="quarter" idx="12"/>
          </p:nvPr>
        </p:nvSpPr>
        <p:spPr/>
        <p:txBody>
          <a:bodyPr/>
          <a:lstStyle/>
          <a:p>
            <a:fld id="{5473CC33-9AB6-4129-8E2B-0EA145CB1FE9}" type="slidenum">
              <a:rPr lang="en-US" smtClean="0"/>
              <a:t>‹#›</a:t>
            </a:fld>
            <a:endParaRPr lang="en-US"/>
          </a:p>
        </p:txBody>
      </p:sp>
    </p:spTree>
    <p:extLst>
      <p:ext uri="{BB962C8B-B14F-4D97-AF65-F5344CB8AC3E}">
        <p14:creationId xmlns:p14="http://schemas.microsoft.com/office/powerpoint/2010/main" val="3469321827"/>
      </p:ext>
    </p:extLst>
  </p:cSld>
  <p:clrMapOvr>
    <a:masterClrMapping/>
  </p:clrMapOvr>
  <mc:AlternateContent xmlns:mc="http://schemas.openxmlformats.org/markup-compatibility/2006" xmlns:p14="http://schemas.microsoft.com/office/powerpoint/2010/main">
    <mc:Choice Requires="p14">
      <p:transition spd="slow" p14:dur="3400" advClick="0" advTm="8000">
        <p14:reveal dir="r"/>
      </p:transition>
    </mc:Choice>
    <mc:Fallback xmlns="">
      <p:transition spd="slow" advClick="0" advTm="8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DE7E0-68E8-ECE6-3976-C67B9BB08D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5717E8-9A69-591C-7DB5-F5E69C230D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F484EB-C0BA-CAB0-420D-2FE49CD9CE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44DBDB-6BE8-0D33-64CD-67C5414E07AA}"/>
              </a:ext>
            </a:extLst>
          </p:cNvPr>
          <p:cNvSpPr>
            <a:spLocks noGrp="1"/>
          </p:cNvSpPr>
          <p:nvPr>
            <p:ph type="dt" sz="half" idx="10"/>
          </p:nvPr>
        </p:nvSpPr>
        <p:spPr/>
        <p:txBody>
          <a:bodyPr/>
          <a:lstStyle/>
          <a:p>
            <a:fld id="{093118DE-DADA-4552-ACFE-C9170F3A7F69}" type="datetimeFigureOut">
              <a:rPr lang="en-US" smtClean="0"/>
              <a:t>7/15/2024</a:t>
            </a:fld>
            <a:endParaRPr lang="en-US"/>
          </a:p>
        </p:txBody>
      </p:sp>
      <p:sp>
        <p:nvSpPr>
          <p:cNvPr id="6" name="Footer Placeholder 5">
            <a:extLst>
              <a:ext uri="{FF2B5EF4-FFF2-40B4-BE49-F238E27FC236}">
                <a16:creationId xmlns:a16="http://schemas.microsoft.com/office/drawing/2014/main" id="{87D729CA-50F8-1835-72D7-13093601C3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BC7E1-97CA-CF45-3C26-1F8F63998A45}"/>
              </a:ext>
            </a:extLst>
          </p:cNvPr>
          <p:cNvSpPr>
            <a:spLocks noGrp="1"/>
          </p:cNvSpPr>
          <p:nvPr>
            <p:ph type="sldNum" sz="quarter" idx="12"/>
          </p:nvPr>
        </p:nvSpPr>
        <p:spPr/>
        <p:txBody>
          <a:bodyPr/>
          <a:lstStyle/>
          <a:p>
            <a:fld id="{5473CC33-9AB6-4129-8E2B-0EA145CB1FE9}" type="slidenum">
              <a:rPr lang="en-US" smtClean="0"/>
              <a:t>‹#›</a:t>
            </a:fld>
            <a:endParaRPr lang="en-US"/>
          </a:p>
        </p:txBody>
      </p:sp>
    </p:spTree>
    <p:extLst>
      <p:ext uri="{BB962C8B-B14F-4D97-AF65-F5344CB8AC3E}">
        <p14:creationId xmlns:p14="http://schemas.microsoft.com/office/powerpoint/2010/main" val="2420607448"/>
      </p:ext>
    </p:extLst>
  </p:cSld>
  <p:clrMapOvr>
    <a:masterClrMapping/>
  </p:clrMapOvr>
  <mc:AlternateContent xmlns:mc="http://schemas.openxmlformats.org/markup-compatibility/2006" xmlns:p14="http://schemas.microsoft.com/office/powerpoint/2010/main">
    <mc:Choice Requires="p14">
      <p:transition spd="slow" p14:dur="3400" advClick="0" advTm="8000">
        <p14:reveal dir="r"/>
      </p:transition>
    </mc:Choice>
    <mc:Fallback xmlns="">
      <p:transition spd="slow" advClick="0" advTm="8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DA49F-7B35-3DB5-9047-E2E328C976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222ED3-5DD9-CC1D-7AD1-0F6DD5C89E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514708C-8965-6B1A-B4C4-18CAF6FE63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7BA5D4-466C-AC00-B20C-59FB7EFB427C}"/>
              </a:ext>
            </a:extLst>
          </p:cNvPr>
          <p:cNvSpPr>
            <a:spLocks noGrp="1"/>
          </p:cNvSpPr>
          <p:nvPr>
            <p:ph type="dt" sz="half" idx="10"/>
          </p:nvPr>
        </p:nvSpPr>
        <p:spPr/>
        <p:txBody>
          <a:bodyPr/>
          <a:lstStyle/>
          <a:p>
            <a:fld id="{093118DE-DADA-4552-ACFE-C9170F3A7F69}" type="datetimeFigureOut">
              <a:rPr lang="en-US" smtClean="0"/>
              <a:t>7/15/2024</a:t>
            </a:fld>
            <a:endParaRPr lang="en-US"/>
          </a:p>
        </p:txBody>
      </p:sp>
      <p:sp>
        <p:nvSpPr>
          <p:cNvPr id="6" name="Footer Placeholder 5">
            <a:extLst>
              <a:ext uri="{FF2B5EF4-FFF2-40B4-BE49-F238E27FC236}">
                <a16:creationId xmlns:a16="http://schemas.microsoft.com/office/drawing/2014/main" id="{FCA53AC7-0210-008F-EC30-BFA652BBC2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339F08-374A-5414-FDE6-7F271C8663FF}"/>
              </a:ext>
            </a:extLst>
          </p:cNvPr>
          <p:cNvSpPr>
            <a:spLocks noGrp="1"/>
          </p:cNvSpPr>
          <p:nvPr>
            <p:ph type="sldNum" sz="quarter" idx="12"/>
          </p:nvPr>
        </p:nvSpPr>
        <p:spPr/>
        <p:txBody>
          <a:bodyPr/>
          <a:lstStyle/>
          <a:p>
            <a:fld id="{5473CC33-9AB6-4129-8E2B-0EA145CB1FE9}" type="slidenum">
              <a:rPr lang="en-US" smtClean="0"/>
              <a:t>‹#›</a:t>
            </a:fld>
            <a:endParaRPr lang="en-US"/>
          </a:p>
        </p:txBody>
      </p:sp>
    </p:spTree>
    <p:extLst>
      <p:ext uri="{BB962C8B-B14F-4D97-AF65-F5344CB8AC3E}">
        <p14:creationId xmlns:p14="http://schemas.microsoft.com/office/powerpoint/2010/main" val="2323088752"/>
      </p:ext>
    </p:extLst>
  </p:cSld>
  <p:clrMapOvr>
    <a:masterClrMapping/>
  </p:clrMapOvr>
  <mc:AlternateContent xmlns:mc="http://schemas.openxmlformats.org/markup-compatibility/2006" xmlns:p14="http://schemas.microsoft.com/office/powerpoint/2010/main">
    <mc:Choice Requires="p14">
      <p:transition spd="slow" p14:dur="3400" advClick="0" advTm="8000">
        <p14:reveal dir="r"/>
      </p:transition>
    </mc:Choice>
    <mc:Fallback xmlns="">
      <p:transition spd="slow" advClick="0" advTm="8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C2F71A-31BA-703D-C2A2-EE7326DB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9639A35-D887-2C42-C8A2-3D694B3A8D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D55BA-060E-C694-9012-A48086F929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118DE-DADA-4552-ACFE-C9170F3A7F69}" type="datetimeFigureOut">
              <a:rPr lang="en-US" smtClean="0"/>
              <a:t>7/15/2024</a:t>
            </a:fld>
            <a:endParaRPr lang="en-US"/>
          </a:p>
        </p:txBody>
      </p:sp>
      <p:sp>
        <p:nvSpPr>
          <p:cNvPr id="5" name="Footer Placeholder 4">
            <a:extLst>
              <a:ext uri="{FF2B5EF4-FFF2-40B4-BE49-F238E27FC236}">
                <a16:creationId xmlns:a16="http://schemas.microsoft.com/office/drawing/2014/main" id="{33ABF9BE-C6CF-BC1A-D068-4D311BA47E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1ED855-1300-602F-4E57-53F4850DA0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73CC33-9AB6-4129-8E2B-0EA145CB1FE9}" type="slidenum">
              <a:rPr lang="en-US" smtClean="0"/>
              <a:t>‹#›</a:t>
            </a:fld>
            <a:endParaRPr lang="en-US"/>
          </a:p>
        </p:txBody>
      </p:sp>
    </p:spTree>
    <p:extLst>
      <p:ext uri="{BB962C8B-B14F-4D97-AF65-F5344CB8AC3E}">
        <p14:creationId xmlns:p14="http://schemas.microsoft.com/office/powerpoint/2010/main" val="26041418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400" advClick="0" advTm="8000">
        <p14:reveal dir="r"/>
      </p:transition>
    </mc:Choice>
    <mc:Fallback xmlns="">
      <p:transition spd="slow" advClick="0" advTm="8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1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microsoft.com/office/2018/10/relationships/comments" Target="../comments/modernComment_119_F553C334.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8.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9.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3.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1.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27.png"/><Relationship Id="rId18" Type="http://schemas.openxmlformats.org/officeDocument/2006/relationships/image" Target="../media/image16.png"/><Relationship Id="rId3" Type="http://schemas.openxmlformats.org/officeDocument/2006/relationships/image" Target="../media/image99.png"/><Relationship Id="rId7" Type="http://schemas.openxmlformats.org/officeDocument/2006/relationships/image" Target="../media/image103.png"/><Relationship Id="rId12" Type="http://schemas.openxmlformats.org/officeDocument/2006/relationships/image" Target="../media/image11.png"/><Relationship Id="rId17" Type="http://schemas.openxmlformats.org/officeDocument/2006/relationships/image" Target="../media/image107.png"/><Relationship Id="rId2" Type="http://schemas.openxmlformats.org/officeDocument/2006/relationships/image" Target="../media/image98.png"/><Relationship Id="rId16"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18.png"/><Relationship Id="rId5" Type="http://schemas.openxmlformats.org/officeDocument/2006/relationships/image" Target="../media/image101.png"/><Relationship Id="rId15" Type="http://schemas.openxmlformats.org/officeDocument/2006/relationships/image" Target="../media/image13.png"/><Relationship Id="rId10" Type="http://schemas.openxmlformats.org/officeDocument/2006/relationships/image" Target="../media/image106.png"/><Relationship Id="rId19" Type="http://schemas.openxmlformats.org/officeDocument/2006/relationships/image" Target="../media/image17.pn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eg"/></Relationships>
</file>

<file path=ppt/slides/_rels/slide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39.pn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jp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7FFE28-6D37-84A4-8557-A77E59C39221}"/>
              </a:ext>
            </a:extLst>
          </p:cNvPr>
          <p:cNvPicPr>
            <a:picLocks noChangeAspect="1"/>
          </p:cNvPicPr>
          <p:nvPr/>
        </p:nvPicPr>
        <p:blipFill>
          <a:blip r:embed="rId2"/>
          <a:stretch>
            <a:fillRect/>
          </a:stretch>
        </p:blipFill>
        <p:spPr>
          <a:xfrm rot="20134801">
            <a:off x="99457" y="4103851"/>
            <a:ext cx="1747024" cy="2286000"/>
          </a:xfrm>
          <a:prstGeom prst="rect">
            <a:avLst/>
          </a:prstGeom>
        </p:spPr>
      </p:pic>
      <p:pic>
        <p:nvPicPr>
          <p:cNvPr id="3" name="Picture 2">
            <a:extLst>
              <a:ext uri="{FF2B5EF4-FFF2-40B4-BE49-F238E27FC236}">
                <a16:creationId xmlns:a16="http://schemas.microsoft.com/office/drawing/2014/main" id="{BD1BC97F-F28A-8D1A-3FCF-063448D00FEF}"/>
              </a:ext>
            </a:extLst>
          </p:cNvPr>
          <p:cNvPicPr>
            <a:picLocks noChangeAspect="1"/>
          </p:cNvPicPr>
          <p:nvPr/>
        </p:nvPicPr>
        <p:blipFill>
          <a:blip r:embed="rId3"/>
          <a:stretch>
            <a:fillRect/>
          </a:stretch>
        </p:blipFill>
        <p:spPr>
          <a:xfrm rot="19672933">
            <a:off x="888542" y="2579065"/>
            <a:ext cx="1673484" cy="2286000"/>
          </a:xfrm>
          <a:prstGeom prst="rect">
            <a:avLst/>
          </a:prstGeom>
        </p:spPr>
      </p:pic>
      <p:pic>
        <p:nvPicPr>
          <p:cNvPr id="4" name="Picture 3">
            <a:extLst>
              <a:ext uri="{FF2B5EF4-FFF2-40B4-BE49-F238E27FC236}">
                <a16:creationId xmlns:a16="http://schemas.microsoft.com/office/drawing/2014/main" id="{E6056E78-6ACC-F672-3EB7-95F780211C3D}"/>
              </a:ext>
            </a:extLst>
          </p:cNvPr>
          <p:cNvPicPr>
            <a:picLocks noChangeAspect="1"/>
          </p:cNvPicPr>
          <p:nvPr/>
        </p:nvPicPr>
        <p:blipFill>
          <a:blip r:embed="rId4"/>
          <a:stretch>
            <a:fillRect/>
          </a:stretch>
        </p:blipFill>
        <p:spPr>
          <a:xfrm rot="20015032">
            <a:off x="1629030" y="1107520"/>
            <a:ext cx="1939637" cy="2286000"/>
          </a:xfrm>
          <a:prstGeom prst="rect">
            <a:avLst/>
          </a:prstGeom>
        </p:spPr>
      </p:pic>
      <p:pic>
        <p:nvPicPr>
          <p:cNvPr id="5" name="Picture 4">
            <a:extLst>
              <a:ext uri="{FF2B5EF4-FFF2-40B4-BE49-F238E27FC236}">
                <a16:creationId xmlns:a16="http://schemas.microsoft.com/office/drawing/2014/main" id="{D69FE5E9-20BB-A07D-7452-F5A79809CDDC}"/>
              </a:ext>
            </a:extLst>
          </p:cNvPr>
          <p:cNvPicPr>
            <a:picLocks noChangeAspect="1"/>
          </p:cNvPicPr>
          <p:nvPr/>
        </p:nvPicPr>
        <p:blipFill>
          <a:blip r:embed="rId5"/>
          <a:stretch>
            <a:fillRect/>
          </a:stretch>
        </p:blipFill>
        <p:spPr>
          <a:xfrm rot="20239197">
            <a:off x="3030769" y="194736"/>
            <a:ext cx="2118057" cy="2286803"/>
          </a:xfrm>
          <a:prstGeom prst="rect">
            <a:avLst/>
          </a:prstGeom>
        </p:spPr>
      </p:pic>
      <p:pic>
        <p:nvPicPr>
          <p:cNvPr id="6" name="Picture 5">
            <a:extLst>
              <a:ext uri="{FF2B5EF4-FFF2-40B4-BE49-F238E27FC236}">
                <a16:creationId xmlns:a16="http://schemas.microsoft.com/office/drawing/2014/main" id="{B0B85AA8-46F4-8DD6-AEE9-B8E8D4CEF0A9}"/>
              </a:ext>
            </a:extLst>
          </p:cNvPr>
          <p:cNvPicPr>
            <a:picLocks noChangeAspect="1"/>
          </p:cNvPicPr>
          <p:nvPr/>
        </p:nvPicPr>
        <p:blipFill>
          <a:blip r:embed="rId6"/>
          <a:stretch>
            <a:fillRect/>
          </a:stretch>
        </p:blipFill>
        <p:spPr>
          <a:xfrm>
            <a:off x="5035436" y="-36996"/>
            <a:ext cx="1855988" cy="2286000"/>
          </a:xfrm>
          <a:prstGeom prst="rect">
            <a:avLst/>
          </a:prstGeom>
        </p:spPr>
      </p:pic>
      <p:pic>
        <p:nvPicPr>
          <p:cNvPr id="7" name="Picture 6">
            <a:extLst>
              <a:ext uri="{FF2B5EF4-FFF2-40B4-BE49-F238E27FC236}">
                <a16:creationId xmlns:a16="http://schemas.microsoft.com/office/drawing/2014/main" id="{99C8BCDE-7862-E158-56B0-9D792BB84D44}"/>
              </a:ext>
            </a:extLst>
          </p:cNvPr>
          <p:cNvPicPr>
            <a:picLocks noChangeAspect="1"/>
          </p:cNvPicPr>
          <p:nvPr/>
        </p:nvPicPr>
        <p:blipFill>
          <a:blip r:embed="rId7"/>
          <a:stretch>
            <a:fillRect/>
          </a:stretch>
        </p:blipFill>
        <p:spPr>
          <a:xfrm rot="1139848">
            <a:off x="6848359" y="390329"/>
            <a:ext cx="1890700" cy="2286000"/>
          </a:xfrm>
          <a:prstGeom prst="rect">
            <a:avLst/>
          </a:prstGeom>
        </p:spPr>
      </p:pic>
      <p:pic>
        <p:nvPicPr>
          <p:cNvPr id="8" name="Picture 7">
            <a:extLst>
              <a:ext uri="{FF2B5EF4-FFF2-40B4-BE49-F238E27FC236}">
                <a16:creationId xmlns:a16="http://schemas.microsoft.com/office/drawing/2014/main" id="{E88B4994-A35D-F49F-2EC6-1CF320FE5E8A}"/>
              </a:ext>
            </a:extLst>
          </p:cNvPr>
          <p:cNvPicPr>
            <a:picLocks noChangeAspect="1"/>
          </p:cNvPicPr>
          <p:nvPr/>
        </p:nvPicPr>
        <p:blipFill>
          <a:blip r:embed="rId8"/>
          <a:stretch>
            <a:fillRect/>
          </a:stretch>
        </p:blipFill>
        <p:spPr>
          <a:xfrm rot="1446828">
            <a:off x="8609998" y="905487"/>
            <a:ext cx="1602497" cy="2286000"/>
          </a:xfrm>
          <a:prstGeom prst="rect">
            <a:avLst/>
          </a:prstGeom>
        </p:spPr>
      </p:pic>
      <p:pic>
        <p:nvPicPr>
          <p:cNvPr id="9" name="Picture 8">
            <a:extLst>
              <a:ext uri="{FF2B5EF4-FFF2-40B4-BE49-F238E27FC236}">
                <a16:creationId xmlns:a16="http://schemas.microsoft.com/office/drawing/2014/main" id="{4E8D3262-69CA-2212-B028-B0E5349103C9}"/>
              </a:ext>
            </a:extLst>
          </p:cNvPr>
          <p:cNvPicPr>
            <a:picLocks noChangeAspect="1"/>
          </p:cNvPicPr>
          <p:nvPr/>
        </p:nvPicPr>
        <p:blipFill>
          <a:blip r:embed="rId9"/>
          <a:stretch>
            <a:fillRect/>
          </a:stretch>
        </p:blipFill>
        <p:spPr>
          <a:xfrm rot="1875379">
            <a:off x="9820564" y="2290059"/>
            <a:ext cx="1599340" cy="2286000"/>
          </a:xfrm>
          <a:prstGeom prst="rect">
            <a:avLst/>
          </a:prstGeom>
        </p:spPr>
      </p:pic>
      <p:pic>
        <p:nvPicPr>
          <p:cNvPr id="10" name="Picture 9">
            <a:extLst>
              <a:ext uri="{FF2B5EF4-FFF2-40B4-BE49-F238E27FC236}">
                <a16:creationId xmlns:a16="http://schemas.microsoft.com/office/drawing/2014/main" id="{74B87191-47E5-B835-439C-EC5D8C0580DE}"/>
              </a:ext>
            </a:extLst>
          </p:cNvPr>
          <p:cNvPicPr>
            <a:picLocks noChangeAspect="1"/>
          </p:cNvPicPr>
          <p:nvPr/>
        </p:nvPicPr>
        <p:blipFill>
          <a:blip r:embed="rId10"/>
          <a:stretch>
            <a:fillRect/>
          </a:stretch>
        </p:blipFill>
        <p:spPr>
          <a:xfrm rot="2034384">
            <a:off x="10251062" y="3800624"/>
            <a:ext cx="2080638" cy="2286000"/>
          </a:xfrm>
          <a:prstGeom prst="rect">
            <a:avLst/>
          </a:prstGeom>
        </p:spPr>
      </p:pic>
      <p:sp>
        <p:nvSpPr>
          <p:cNvPr id="15" name="Rectangle 14">
            <a:extLst>
              <a:ext uri="{FF2B5EF4-FFF2-40B4-BE49-F238E27FC236}">
                <a16:creationId xmlns:a16="http://schemas.microsoft.com/office/drawing/2014/main" id="{96EF7127-9A85-CE9C-7CCF-889DE8A3F179}"/>
              </a:ext>
            </a:extLst>
          </p:cNvPr>
          <p:cNvSpPr/>
          <p:nvPr/>
        </p:nvSpPr>
        <p:spPr>
          <a:xfrm>
            <a:off x="3247764" y="2999115"/>
            <a:ext cx="5902578" cy="1754326"/>
          </a:xfrm>
          <a:prstGeom prst="rect">
            <a:avLst/>
          </a:prstGeom>
          <a:solidFill>
            <a:srgbClr val="7030A0"/>
          </a:solid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cap="none" spc="0" dirty="0">
                <a:ln/>
                <a:solidFill>
                  <a:schemeClr val="accent4"/>
                </a:solidFill>
                <a:effectLst/>
              </a:rPr>
              <a:t>A Tiara of</a:t>
            </a:r>
          </a:p>
          <a:p>
            <a:pPr algn="ctr"/>
            <a:r>
              <a:rPr lang="en-US" sz="5400" b="1" dirty="0">
                <a:ln/>
                <a:solidFill>
                  <a:schemeClr val="accent4"/>
                </a:solidFill>
              </a:rPr>
              <a:t>Sparkling Diamonds</a:t>
            </a:r>
            <a:endParaRPr lang="en-US" sz="5400" b="1" cap="none" spc="0" dirty="0">
              <a:ln/>
              <a:solidFill>
                <a:schemeClr val="accent4"/>
              </a:solidFill>
              <a:effectLst/>
            </a:endParaRPr>
          </a:p>
        </p:txBody>
      </p:sp>
      <p:sp>
        <p:nvSpPr>
          <p:cNvPr id="16" name="Rectangle 15">
            <a:extLst>
              <a:ext uri="{FF2B5EF4-FFF2-40B4-BE49-F238E27FC236}">
                <a16:creationId xmlns:a16="http://schemas.microsoft.com/office/drawing/2014/main" id="{43DF9D06-96BB-E8BD-06CE-31C209FBE4B6}"/>
              </a:ext>
            </a:extLst>
          </p:cNvPr>
          <p:cNvSpPr/>
          <p:nvPr/>
        </p:nvSpPr>
        <p:spPr>
          <a:xfrm>
            <a:off x="2671782" y="4856682"/>
            <a:ext cx="6717481" cy="1323439"/>
          </a:xfrm>
          <a:prstGeom prst="rect">
            <a:avLst/>
          </a:prstGeom>
          <a:noFill/>
        </p:spPr>
        <p:txBody>
          <a:bodyPr wrap="none" lIns="91440" tIns="45720" rIns="91440" bIns="45720">
            <a:spAutoFit/>
          </a:bodyPr>
          <a:lstStyle/>
          <a:p>
            <a:pPr algn="ctr"/>
            <a:r>
              <a:rPr lang="en-US" sz="4000" b="1" dirty="0">
                <a:ln w="0"/>
                <a:effectLst>
                  <a:outerShdw blurRad="38100" dist="19050" dir="2700000" algn="tl" rotWithShape="0">
                    <a:schemeClr val="dk1">
                      <a:alpha val="40000"/>
                    </a:schemeClr>
                  </a:outerShdw>
                </a:effectLst>
              </a:rPr>
              <a:t>Anniversary Chapter Luncheon</a:t>
            </a:r>
          </a:p>
          <a:p>
            <a:pPr algn="ctr"/>
            <a:r>
              <a:rPr lang="en-US" sz="4000" b="1" dirty="0">
                <a:ln w="0"/>
                <a:effectLst>
                  <a:outerShdw blurRad="38100" dist="19050" dir="2700000" algn="tl" rotWithShape="0">
                    <a:schemeClr val="dk1">
                      <a:alpha val="40000"/>
                    </a:schemeClr>
                  </a:outerShdw>
                </a:effectLst>
              </a:rPr>
              <a:t>Saturday, June 8, 2024</a:t>
            </a:r>
          </a:p>
        </p:txBody>
      </p:sp>
      <p:pic>
        <p:nvPicPr>
          <p:cNvPr id="17" name="Picture 16">
            <a:extLst>
              <a:ext uri="{FF2B5EF4-FFF2-40B4-BE49-F238E27FC236}">
                <a16:creationId xmlns:a16="http://schemas.microsoft.com/office/drawing/2014/main" id="{56C38004-22DE-EE68-DA7F-2FB97214030C}"/>
              </a:ext>
            </a:extLst>
          </p:cNvPr>
          <p:cNvPicPr>
            <a:picLocks noChangeAspect="1"/>
          </p:cNvPicPr>
          <p:nvPr/>
        </p:nvPicPr>
        <p:blipFill>
          <a:blip r:embed="rId11"/>
          <a:stretch>
            <a:fillRect/>
          </a:stretch>
        </p:blipFill>
        <p:spPr>
          <a:xfrm rot="20225864">
            <a:off x="358261" y="4632080"/>
            <a:ext cx="1021433" cy="1005840"/>
          </a:xfrm>
          <a:prstGeom prst="rect">
            <a:avLst/>
          </a:prstGeom>
        </p:spPr>
      </p:pic>
      <p:pic>
        <p:nvPicPr>
          <p:cNvPr id="18" name="Picture 17">
            <a:extLst>
              <a:ext uri="{FF2B5EF4-FFF2-40B4-BE49-F238E27FC236}">
                <a16:creationId xmlns:a16="http://schemas.microsoft.com/office/drawing/2014/main" id="{07AEB059-A7D6-6941-5513-D5D743D9283B}"/>
              </a:ext>
            </a:extLst>
          </p:cNvPr>
          <p:cNvPicPr>
            <a:picLocks noChangeAspect="1"/>
          </p:cNvPicPr>
          <p:nvPr/>
        </p:nvPicPr>
        <p:blipFill>
          <a:blip r:embed="rId12"/>
          <a:stretch>
            <a:fillRect/>
          </a:stretch>
        </p:blipFill>
        <p:spPr>
          <a:xfrm rot="19875827">
            <a:off x="1410906" y="3272385"/>
            <a:ext cx="729727" cy="1005840"/>
          </a:xfrm>
          <a:prstGeom prst="rect">
            <a:avLst/>
          </a:prstGeom>
        </p:spPr>
      </p:pic>
      <p:pic>
        <p:nvPicPr>
          <p:cNvPr id="19" name="Picture 18">
            <a:extLst>
              <a:ext uri="{FF2B5EF4-FFF2-40B4-BE49-F238E27FC236}">
                <a16:creationId xmlns:a16="http://schemas.microsoft.com/office/drawing/2014/main" id="{4010C05E-5DDF-15A3-E492-9EB8C93E7DFD}"/>
              </a:ext>
            </a:extLst>
          </p:cNvPr>
          <p:cNvPicPr>
            <a:picLocks noChangeAspect="1"/>
          </p:cNvPicPr>
          <p:nvPr/>
        </p:nvPicPr>
        <p:blipFill>
          <a:blip r:embed="rId13"/>
          <a:stretch>
            <a:fillRect/>
          </a:stretch>
        </p:blipFill>
        <p:spPr>
          <a:xfrm rot="19989686">
            <a:off x="2204400" y="1859683"/>
            <a:ext cx="788894" cy="1005840"/>
          </a:xfrm>
          <a:prstGeom prst="rect">
            <a:avLst/>
          </a:prstGeom>
        </p:spPr>
      </p:pic>
      <p:pic>
        <p:nvPicPr>
          <p:cNvPr id="20" name="Picture 19">
            <a:extLst>
              <a:ext uri="{FF2B5EF4-FFF2-40B4-BE49-F238E27FC236}">
                <a16:creationId xmlns:a16="http://schemas.microsoft.com/office/drawing/2014/main" id="{32EEB60C-DB0A-1229-C8B7-2DA60486CE61}"/>
              </a:ext>
            </a:extLst>
          </p:cNvPr>
          <p:cNvPicPr>
            <a:picLocks noChangeAspect="1"/>
          </p:cNvPicPr>
          <p:nvPr/>
        </p:nvPicPr>
        <p:blipFill>
          <a:blip r:embed="rId14"/>
          <a:stretch>
            <a:fillRect/>
          </a:stretch>
        </p:blipFill>
        <p:spPr>
          <a:xfrm rot="20230489">
            <a:off x="3714663" y="1021388"/>
            <a:ext cx="956372" cy="1005840"/>
          </a:xfrm>
          <a:prstGeom prst="rect">
            <a:avLst/>
          </a:prstGeom>
        </p:spPr>
      </p:pic>
      <p:pic>
        <p:nvPicPr>
          <p:cNvPr id="21" name="Picture 20">
            <a:extLst>
              <a:ext uri="{FF2B5EF4-FFF2-40B4-BE49-F238E27FC236}">
                <a16:creationId xmlns:a16="http://schemas.microsoft.com/office/drawing/2014/main" id="{8814E1BF-0BC4-385B-BCCE-F17F14963A9E}"/>
              </a:ext>
            </a:extLst>
          </p:cNvPr>
          <p:cNvPicPr>
            <a:picLocks noChangeAspect="1"/>
          </p:cNvPicPr>
          <p:nvPr/>
        </p:nvPicPr>
        <p:blipFill>
          <a:blip r:embed="rId15"/>
          <a:stretch>
            <a:fillRect/>
          </a:stretch>
        </p:blipFill>
        <p:spPr>
          <a:xfrm>
            <a:off x="5482426" y="729932"/>
            <a:ext cx="860735" cy="1005840"/>
          </a:xfrm>
          <a:prstGeom prst="rect">
            <a:avLst/>
          </a:prstGeom>
        </p:spPr>
      </p:pic>
      <p:pic>
        <p:nvPicPr>
          <p:cNvPr id="22" name="Picture 21">
            <a:extLst>
              <a:ext uri="{FF2B5EF4-FFF2-40B4-BE49-F238E27FC236}">
                <a16:creationId xmlns:a16="http://schemas.microsoft.com/office/drawing/2014/main" id="{D0DE56D7-A54E-D922-71C8-F65E63909931}"/>
              </a:ext>
            </a:extLst>
          </p:cNvPr>
          <p:cNvPicPr>
            <a:picLocks noChangeAspect="1"/>
          </p:cNvPicPr>
          <p:nvPr/>
        </p:nvPicPr>
        <p:blipFill>
          <a:blip r:embed="rId16"/>
          <a:stretch>
            <a:fillRect/>
          </a:stretch>
        </p:blipFill>
        <p:spPr>
          <a:xfrm rot="690513">
            <a:off x="7109603" y="1046861"/>
            <a:ext cx="1220200" cy="1005840"/>
          </a:xfrm>
          <a:prstGeom prst="rect">
            <a:avLst/>
          </a:prstGeom>
        </p:spPr>
      </p:pic>
      <p:pic>
        <p:nvPicPr>
          <p:cNvPr id="23" name="Picture 22">
            <a:extLst>
              <a:ext uri="{FF2B5EF4-FFF2-40B4-BE49-F238E27FC236}">
                <a16:creationId xmlns:a16="http://schemas.microsoft.com/office/drawing/2014/main" id="{BD81E9B4-94CD-684E-1160-3894040F89C9}"/>
              </a:ext>
            </a:extLst>
          </p:cNvPr>
          <p:cNvPicPr>
            <a:picLocks noChangeAspect="1"/>
          </p:cNvPicPr>
          <p:nvPr/>
        </p:nvPicPr>
        <p:blipFill>
          <a:blip r:embed="rId17"/>
          <a:stretch>
            <a:fillRect/>
          </a:stretch>
        </p:blipFill>
        <p:spPr>
          <a:xfrm rot="1258997">
            <a:off x="8888886" y="1599838"/>
            <a:ext cx="1045285" cy="1005840"/>
          </a:xfrm>
          <a:prstGeom prst="rect">
            <a:avLst/>
          </a:prstGeom>
        </p:spPr>
      </p:pic>
      <p:pic>
        <p:nvPicPr>
          <p:cNvPr id="24" name="Picture 23">
            <a:extLst>
              <a:ext uri="{FF2B5EF4-FFF2-40B4-BE49-F238E27FC236}">
                <a16:creationId xmlns:a16="http://schemas.microsoft.com/office/drawing/2014/main" id="{6AB32ECC-068B-D035-3EF7-48FB2C1FC7FD}"/>
              </a:ext>
            </a:extLst>
          </p:cNvPr>
          <p:cNvPicPr>
            <a:picLocks noChangeAspect="1"/>
          </p:cNvPicPr>
          <p:nvPr/>
        </p:nvPicPr>
        <p:blipFill>
          <a:blip r:embed="rId18"/>
          <a:stretch>
            <a:fillRect/>
          </a:stretch>
        </p:blipFill>
        <p:spPr>
          <a:xfrm rot="1402253">
            <a:off x="10082637" y="2930939"/>
            <a:ext cx="1058606" cy="1005840"/>
          </a:xfrm>
          <a:prstGeom prst="rect">
            <a:avLst/>
          </a:prstGeom>
        </p:spPr>
      </p:pic>
      <p:pic>
        <p:nvPicPr>
          <p:cNvPr id="25" name="Picture 24">
            <a:extLst>
              <a:ext uri="{FF2B5EF4-FFF2-40B4-BE49-F238E27FC236}">
                <a16:creationId xmlns:a16="http://schemas.microsoft.com/office/drawing/2014/main" id="{9D3038E5-798A-FDF3-FAB3-D46A0C99261F}"/>
              </a:ext>
            </a:extLst>
          </p:cNvPr>
          <p:cNvPicPr>
            <a:picLocks noChangeAspect="1"/>
          </p:cNvPicPr>
          <p:nvPr/>
        </p:nvPicPr>
        <p:blipFill>
          <a:blip r:embed="rId19"/>
          <a:stretch>
            <a:fillRect/>
          </a:stretch>
        </p:blipFill>
        <p:spPr>
          <a:xfrm rot="1579414">
            <a:off x="10716381" y="4560383"/>
            <a:ext cx="995979" cy="1005840"/>
          </a:xfrm>
          <a:prstGeom prst="rect">
            <a:avLst/>
          </a:prstGeom>
        </p:spPr>
      </p:pic>
    </p:spTree>
    <p:extLst>
      <p:ext uri="{BB962C8B-B14F-4D97-AF65-F5344CB8AC3E}">
        <p14:creationId xmlns:p14="http://schemas.microsoft.com/office/powerpoint/2010/main" val="2150885774"/>
      </p:ext>
    </p:extLst>
  </p:cSld>
  <p:clrMapOvr>
    <a:masterClrMapping/>
  </p:clrMapOvr>
  <mc:AlternateContent xmlns:mc="http://schemas.openxmlformats.org/markup-compatibility/2006" xmlns:p14="http://schemas.microsoft.com/office/powerpoint/2010/main">
    <mc:Choice Requires="p14">
      <p:transition spd="slow" p14:dur="3400" advClick="0" advTm="8000">
        <p14:reveal dir="r"/>
      </p:transition>
    </mc:Choice>
    <mc:Fallback xmlns="">
      <p:transition spd="slow" advClick="0" advTm="8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7C1F38-ABEB-B4E4-C27D-75DFF2055979}"/>
              </a:ext>
            </a:extLst>
          </p:cNvPr>
          <p:cNvPicPr>
            <a:picLocks noChangeAspect="1"/>
          </p:cNvPicPr>
          <p:nvPr/>
        </p:nvPicPr>
        <p:blipFill>
          <a:blip r:embed="rId2"/>
          <a:stretch>
            <a:fillRect/>
          </a:stretch>
        </p:blipFill>
        <p:spPr>
          <a:xfrm>
            <a:off x="3286948" y="109098"/>
            <a:ext cx="5322269" cy="2121592"/>
          </a:xfrm>
          <a:prstGeom prst="rect">
            <a:avLst/>
          </a:prstGeom>
        </p:spPr>
      </p:pic>
      <p:pic>
        <p:nvPicPr>
          <p:cNvPr id="3" name="Picture 2">
            <a:extLst>
              <a:ext uri="{FF2B5EF4-FFF2-40B4-BE49-F238E27FC236}">
                <a16:creationId xmlns:a16="http://schemas.microsoft.com/office/drawing/2014/main" id="{35ED07A5-A01B-0E89-0A8F-F2DD1A83433B}"/>
              </a:ext>
            </a:extLst>
          </p:cNvPr>
          <p:cNvPicPr>
            <a:picLocks noChangeAspect="1"/>
          </p:cNvPicPr>
          <p:nvPr/>
        </p:nvPicPr>
        <p:blipFill>
          <a:blip r:embed="rId3"/>
          <a:stretch>
            <a:fillRect/>
          </a:stretch>
        </p:blipFill>
        <p:spPr>
          <a:xfrm rot="20150040">
            <a:off x="400398" y="121140"/>
            <a:ext cx="2168246" cy="2340864"/>
          </a:xfrm>
          <a:prstGeom prst="rect">
            <a:avLst/>
          </a:prstGeom>
        </p:spPr>
      </p:pic>
      <p:pic>
        <p:nvPicPr>
          <p:cNvPr id="4" name="Picture 3">
            <a:extLst>
              <a:ext uri="{FF2B5EF4-FFF2-40B4-BE49-F238E27FC236}">
                <a16:creationId xmlns:a16="http://schemas.microsoft.com/office/drawing/2014/main" id="{E6818BF0-EEAD-C03D-1497-4B3D8368FF68}"/>
              </a:ext>
            </a:extLst>
          </p:cNvPr>
          <p:cNvPicPr>
            <a:picLocks noChangeAspect="1"/>
          </p:cNvPicPr>
          <p:nvPr/>
        </p:nvPicPr>
        <p:blipFill>
          <a:blip r:embed="rId4"/>
          <a:stretch>
            <a:fillRect/>
          </a:stretch>
        </p:blipFill>
        <p:spPr>
          <a:xfrm rot="20446937">
            <a:off x="1009513" y="1037960"/>
            <a:ext cx="950015" cy="722376"/>
          </a:xfrm>
          <a:prstGeom prst="rect">
            <a:avLst/>
          </a:prstGeom>
        </p:spPr>
      </p:pic>
      <p:pic>
        <p:nvPicPr>
          <p:cNvPr id="6" name="Picture 5">
            <a:extLst>
              <a:ext uri="{FF2B5EF4-FFF2-40B4-BE49-F238E27FC236}">
                <a16:creationId xmlns:a16="http://schemas.microsoft.com/office/drawing/2014/main" id="{163E07C8-56EE-F146-52BF-994F3DD5ABAE}"/>
              </a:ext>
            </a:extLst>
          </p:cNvPr>
          <p:cNvPicPr>
            <a:picLocks noChangeAspect="1"/>
          </p:cNvPicPr>
          <p:nvPr/>
        </p:nvPicPr>
        <p:blipFill>
          <a:blip r:embed="rId5"/>
          <a:stretch>
            <a:fillRect/>
          </a:stretch>
        </p:blipFill>
        <p:spPr>
          <a:xfrm rot="1640709">
            <a:off x="9359797" y="127241"/>
            <a:ext cx="2170364" cy="2341067"/>
          </a:xfrm>
          <a:prstGeom prst="rect">
            <a:avLst/>
          </a:prstGeom>
        </p:spPr>
      </p:pic>
      <p:pic>
        <p:nvPicPr>
          <p:cNvPr id="5" name="Picture 4">
            <a:extLst>
              <a:ext uri="{FF2B5EF4-FFF2-40B4-BE49-F238E27FC236}">
                <a16:creationId xmlns:a16="http://schemas.microsoft.com/office/drawing/2014/main" id="{D490BBDF-87DE-FF0B-4078-76478A0C2143}"/>
              </a:ext>
            </a:extLst>
          </p:cNvPr>
          <p:cNvPicPr>
            <a:picLocks noChangeAspect="1"/>
          </p:cNvPicPr>
          <p:nvPr/>
        </p:nvPicPr>
        <p:blipFill>
          <a:blip r:embed="rId6"/>
          <a:stretch>
            <a:fillRect/>
          </a:stretch>
        </p:blipFill>
        <p:spPr>
          <a:xfrm rot="1652190">
            <a:off x="9858867" y="1009511"/>
            <a:ext cx="951058" cy="725487"/>
          </a:xfrm>
          <a:prstGeom prst="rect">
            <a:avLst/>
          </a:prstGeom>
        </p:spPr>
      </p:pic>
      <p:sp>
        <p:nvSpPr>
          <p:cNvPr id="13" name="TextBox 12">
            <a:extLst>
              <a:ext uri="{FF2B5EF4-FFF2-40B4-BE49-F238E27FC236}">
                <a16:creationId xmlns:a16="http://schemas.microsoft.com/office/drawing/2014/main" id="{0E9286EF-5D61-93DF-FAE3-9651563F9633}"/>
              </a:ext>
            </a:extLst>
          </p:cNvPr>
          <p:cNvSpPr txBox="1"/>
          <p:nvPr/>
        </p:nvSpPr>
        <p:spPr>
          <a:xfrm>
            <a:off x="917094" y="2325906"/>
            <a:ext cx="10248899" cy="1384995"/>
          </a:xfrm>
          <a:prstGeom prst="rect">
            <a:avLst/>
          </a:prstGeom>
          <a:noFill/>
        </p:spPr>
        <p:txBody>
          <a:bodyPr wrap="square">
            <a:spAutoFit/>
          </a:bodyPr>
          <a:lstStyle/>
          <a:p>
            <a:r>
              <a:rPr lang="en-US" sz="2800" b="1" dirty="0">
                <a:solidFill>
                  <a:srgbClr val="FF0000"/>
                </a:solidFill>
              </a:rPr>
              <a:t>*</a:t>
            </a:r>
            <a:r>
              <a:rPr lang="en-US" sz="2800" b="1" dirty="0"/>
              <a:t>The first members included four Baker University faculty wives, a 	pharmacist, a telephone operator, a newspaper editor’s wife, 	a banker’s wife, four schoolteachers, and a nurse.</a:t>
            </a:r>
          </a:p>
        </p:txBody>
      </p:sp>
      <p:sp>
        <p:nvSpPr>
          <p:cNvPr id="15" name="TextBox 14">
            <a:extLst>
              <a:ext uri="{FF2B5EF4-FFF2-40B4-BE49-F238E27FC236}">
                <a16:creationId xmlns:a16="http://schemas.microsoft.com/office/drawing/2014/main" id="{6F572F9F-27C1-69FE-D498-5D74238A9B26}"/>
              </a:ext>
            </a:extLst>
          </p:cNvPr>
          <p:cNvSpPr txBox="1"/>
          <p:nvPr/>
        </p:nvSpPr>
        <p:spPr>
          <a:xfrm>
            <a:off x="917093" y="4838020"/>
            <a:ext cx="10248900" cy="1815882"/>
          </a:xfrm>
          <a:prstGeom prst="rect">
            <a:avLst/>
          </a:prstGeom>
          <a:noFill/>
        </p:spPr>
        <p:txBody>
          <a:bodyPr wrap="square">
            <a:spAutoFit/>
          </a:bodyPr>
          <a:lstStyle/>
          <a:p>
            <a:r>
              <a:rPr lang="en-US" sz="2800" b="1" dirty="0">
                <a:solidFill>
                  <a:srgbClr val="FF0000"/>
                </a:solidFill>
              </a:rPr>
              <a:t>*</a:t>
            </a:r>
            <a:r>
              <a:rPr lang="en-US" sz="2800" b="1" dirty="0"/>
              <a:t>Participated in local projects such as taking treats for employees to 	local schools, giving mugs of candy to the police department, 	holding an annual dessert auction, and awarding the 	Margaret Pierce scholarship in the amount of $600. </a:t>
            </a:r>
          </a:p>
        </p:txBody>
      </p:sp>
      <p:sp>
        <p:nvSpPr>
          <p:cNvPr id="17" name="TextBox 16">
            <a:extLst>
              <a:ext uri="{FF2B5EF4-FFF2-40B4-BE49-F238E27FC236}">
                <a16:creationId xmlns:a16="http://schemas.microsoft.com/office/drawing/2014/main" id="{D2A57882-2BA7-DBBA-2509-C130507CBDA7}"/>
              </a:ext>
            </a:extLst>
          </p:cNvPr>
          <p:cNvSpPr txBox="1"/>
          <p:nvPr/>
        </p:nvSpPr>
        <p:spPr>
          <a:xfrm>
            <a:off x="917093" y="3753264"/>
            <a:ext cx="10248900" cy="954107"/>
          </a:xfrm>
          <a:prstGeom prst="rect">
            <a:avLst/>
          </a:prstGeom>
          <a:noFill/>
        </p:spPr>
        <p:txBody>
          <a:bodyPr wrap="square">
            <a:spAutoFit/>
          </a:bodyPr>
          <a:lstStyle/>
          <a:p>
            <a:r>
              <a:rPr lang="en-US" sz="2800" b="1" dirty="0">
                <a:solidFill>
                  <a:srgbClr val="FF0000"/>
                </a:solidFill>
              </a:rPr>
              <a:t>*</a:t>
            </a:r>
            <a:r>
              <a:rPr lang="en-US" sz="2800" b="1" dirty="0"/>
              <a:t>In 2015, their chapter membership included nine sisters who were 	members for 50 or more years. </a:t>
            </a:r>
          </a:p>
        </p:txBody>
      </p:sp>
    </p:spTree>
    <p:extLst>
      <p:ext uri="{BB962C8B-B14F-4D97-AF65-F5344CB8AC3E}">
        <p14:creationId xmlns:p14="http://schemas.microsoft.com/office/powerpoint/2010/main" val="1491696777"/>
      </p:ext>
    </p:extLst>
  </p:cSld>
  <p:clrMapOvr>
    <a:masterClrMapping/>
  </p:clrMapOvr>
  <mc:AlternateContent xmlns:mc="http://schemas.openxmlformats.org/markup-compatibility/2006" xmlns:p14="http://schemas.microsoft.com/office/powerpoint/2010/main">
    <mc:Choice Requires="p14">
      <p:transition spd="slow" p14:dur="3400" advClick="0" advTm="15000">
        <p14:reveal dir="r"/>
      </p:transition>
    </mc:Choice>
    <mc:Fallback xmlns="">
      <p:transition spd="slow" advClick="0" advTm="15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95191E-ADAA-1BF7-CA8F-B6E7376F3F25}"/>
              </a:ext>
            </a:extLst>
          </p:cNvPr>
          <p:cNvPicPr>
            <a:picLocks noChangeAspect="1"/>
          </p:cNvPicPr>
          <p:nvPr/>
        </p:nvPicPr>
        <p:blipFill rotWithShape="1">
          <a:blip r:embed="rId2"/>
          <a:srcRect t="8814" b="19618"/>
          <a:stretch/>
        </p:blipFill>
        <p:spPr>
          <a:xfrm>
            <a:off x="2868564" y="1709572"/>
            <a:ext cx="4527366" cy="2610974"/>
          </a:xfrm>
          <a:prstGeom prst="rect">
            <a:avLst/>
          </a:prstGeom>
        </p:spPr>
      </p:pic>
      <p:sp>
        <p:nvSpPr>
          <p:cNvPr id="2" name="Rectangle 1">
            <a:extLst>
              <a:ext uri="{FF2B5EF4-FFF2-40B4-BE49-F238E27FC236}">
                <a16:creationId xmlns:a16="http://schemas.microsoft.com/office/drawing/2014/main" id="{A36E57E3-1400-CF9E-9436-6CB797894EAF}"/>
              </a:ext>
            </a:extLst>
          </p:cNvPr>
          <p:cNvSpPr/>
          <p:nvPr/>
        </p:nvSpPr>
        <p:spPr>
          <a:xfrm>
            <a:off x="2293256" y="88260"/>
            <a:ext cx="9385094" cy="1107996"/>
          </a:xfrm>
          <a:prstGeom prst="rect">
            <a:avLst/>
          </a:prstGeom>
          <a:noFill/>
        </p:spPr>
        <p:txBody>
          <a:bodyPr wrap="square" lIns="91440" tIns="45720" rIns="91440" bIns="45720">
            <a:spAutoFit/>
          </a:bodyPr>
          <a:lstStyle/>
          <a:p>
            <a:pPr algn="ctr"/>
            <a:r>
              <a:rPr lang="en-US" sz="6600" b="1" dirty="0">
                <a:ln w="12700">
                  <a:solidFill>
                    <a:schemeClr val="tx2">
                      <a:lumMod val="75000"/>
                    </a:schemeClr>
                  </a:solidFill>
                  <a:prstDash val="solid"/>
                </a:ln>
                <a:solidFill>
                  <a:srgbClr val="660066"/>
                </a:solidFill>
                <a:effectLst>
                  <a:outerShdw dist="38100" dir="2640000" algn="bl" rotWithShape="0">
                    <a:schemeClr val="tx2">
                      <a:lumMod val="75000"/>
                    </a:schemeClr>
                  </a:outerShdw>
                </a:effectLst>
              </a:rPr>
              <a:t>CHAPTER CL </a:t>
            </a:r>
            <a:r>
              <a:rPr lang="en-US" sz="6600" b="1" cap="none" spc="0" dirty="0">
                <a:ln w="12700">
                  <a:solidFill>
                    <a:schemeClr val="tx2">
                      <a:lumMod val="75000"/>
                    </a:schemeClr>
                  </a:solidFill>
                  <a:prstDash val="solid"/>
                </a:ln>
                <a:solidFill>
                  <a:srgbClr val="660066"/>
                </a:solidFill>
                <a:effectLst>
                  <a:outerShdw dist="38100" dir="2640000" algn="bl" rotWithShape="0">
                    <a:schemeClr val="tx2">
                      <a:lumMod val="75000"/>
                    </a:schemeClr>
                  </a:outerShdw>
                </a:effectLst>
              </a:rPr>
              <a:t>CIMARRON</a:t>
            </a:r>
          </a:p>
        </p:txBody>
      </p:sp>
      <p:sp>
        <p:nvSpPr>
          <p:cNvPr id="3" name="TextBox 2">
            <a:extLst>
              <a:ext uri="{FF2B5EF4-FFF2-40B4-BE49-F238E27FC236}">
                <a16:creationId xmlns:a16="http://schemas.microsoft.com/office/drawing/2014/main" id="{1C116C69-4F34-7227-069D-642EF3787DE7}"/>
              </a:ext>
            </a:extLst>
          </p:cNvPr>
          <p:cNvSpPr txBox="1"/>
          <p:nvPr/>
        </p:nvSpPr>
        <p:spPr>
          <a:xfrm>
            <a:off x="3966878" y="1024545"/>
            <a:ext cx="5241884" cy="707886"/>
          </a:xfrm>
          <a:prstGeom prst="rect">
            <a:avLst/>
          </a:prstGeom>
          <a:noFill/>
        </p:spPr>
        <p:txBody>
          <a:bodyPr wrap="none" rtlCol="0">
            <a:spAutoFit/>
          </a:bodyPr>
          <a:lstStyle/>
          <a:p>
            <a:r>
              <a:rPr lang="en-US" sz="4000" b="1" dirty="0"/>
              <a:t>Organized April 5, 1924</a:t>
            </a:r>
          </a:p>
        </p:txBody>
      </p:sp>
      <p:pic>
        <p:nvPicPr>
          <p:cNvPr id="4" name="Picture 3">
            <a:extLst>
              <a:ext uri="{FF2B5EF4-FFF2-40B4-BE49-F238E27FC236}">
                <a16:creationId xmlns:a16="http://schemas.microsoft.com/office/drawing/2014/main" id="{640220F8-8181-0385-1D1F-E5DA074413AF}"/>
              </a:ext>
            </a:extLst>
          </p:cNvPr>
          <p:cNvPicPr>
            <a:picLocks noChangeAspect="1"/>
          </p:cNvPicPr>
          <p:nvPr/>
        </p:nvPicPr>
        <p:blipFill>
          <a:blip r:embed="rId3">
            <a:clrChange>
              <a:clrFrom>
                <a:srgbClr val="000000">
                  <a:alpha val="0"/>
                </a:srgbClr>
              </a:clrFrom>
              <a:clrTo>
                <a:srgbClr val="000000">
                  <a:alpha val="0"/>
                </a:srgbClr>
              </a:clrTo>
            </a:clrChange>
          </a:blip>
          <a:stretch>
            <a:fillRect/>
          </a:stretch>
        </p:blipFill>
        <p:spPr>
          <a:xfrm>
            <a:off x="173828" y="48044"/>
            <a:ext cx="2753493" cy="3392424"/>
          </a:xfrm>
          <a:prstGeom prst="rect">
            <a:avLst/>
          </a:prstGeom>
        </p:spPr>
      </p:pic>
      <p:sp>
        <p:nvSpPr>
          <p:cNvPr id="5" name="Rectangle 4">
            <a:extLst>
              <a:ext uri="{FF2B5EF4-FFF2-40B4-BE49-F238E27FC236}">
                <a16:creationId xmlns:a16="http://schemas.microsoft.com/office/drawing/2014/main" id="{F38D19D5-6826-24CB-5AE3-288844678D7A}"/>
              </a:ext>
            </a:extLst>
          </p:cNvPr>
          <p:cNvSpPr/>
          <p:nvPr/>
        </p:nvSpPr>
        <p:spPr>
          <a:xfrm>
            <a:off x="698055" y="1020981"/>
            <a:ext cx="1588897" cy="1446550"/>
          </a:xfrm>
          <a:prstGeom prst="rect">
            <a:avLst/>
          </a:prstGeom>
          <a:noFill/>
        </p:spPr>
        <p:txBody>
          <a:bodyPr wrap="square" lIns="91440" tIns="45720" rIns="91440" bIns="45720">
            <a:spAutoFit/>
          </a:bodyPr>
          <a:lstStyle/>
          <a:p>
            <a:pPr algn="ctr"/>
            <a:r>
              <a:rPr lang="en-US" sz="8800" b="1" dirty="0">
                <a:ln w="12700">
                  <a:solidFill>
                    <a:schemeClr val="accent1"/>
                  </a:solidFill>
                  <a:prstDash val="solid"/>
                </a:ln>
                <a:solidFill>
                  <a:srgbClr val="002060"/>
                </a:solidFill>
                <a:effectLst>
                  <a:outerShdw dist="38100" dir="2640000" algn="bl" rotWithShape="0">
                    <a:schemeClr val="accent1"/>
                  </a:outerShdw>
                </a:effectLst>
              </a:rPr>
              <a:t>CL</a:t>
            </a:r>
            <a:endParaRPr lang="en-US" sz="8800" b="1" cap="none" spc="0" dirty="0">
              <a:ln w="12700">
                <a:solidFill>
                  <a:schemeClr val="accent1"/>
                </a:solidFill>
                <a:prstDash val="solid"/>
              </a:ln>
              <a:solidFill>
                <a:srgbClr val="002060"/>
              </a:solidFill>
              <a:effectLst>
                <a:outerShdw dist="38100" dir="2640000" algn="bl" rotWithShape="0">
                  <a:schemeClr val="accent1"/>
                </a:outerShdw>
              </a:effectLst>
            </a:endParaRPr>
          </a:p>
        </p:txBody>
      </p:sp>
      <p:pic>
        <p:nvPicPr>
          <p:cNvPr id="6" name="Picture 5">
            <a:extLst>
              <a:ext uri="{FF2B5EF4-FFF2-40B4-BE49-F238E27FC236}">
                <a16:creationId xmlns:a16="http://schemas.microsoft.com/office/drawing/2014/main" id="{1A905F37-08B9-D43F-90B6-E6D3F466F292}"/>
              </a:ext>
            </a:extLst>
          </p:cNvPr>
          <p:cNvPicPr>
            <a:picLocks noChangeAspect="1"/>
          </p:cNvPicPr>
          <p:nvPr/>
        </p:nvPicPr>
        <p:blipFill>
          <a:blip r:embed="rId4"/>
          <a:stretch>
            <a:fillRect/>
          </a:stretch>
        </p:blipFill>
        <p:spPr>
          <a:xfrm>
            <a:off x="144540" y="4182564"/>
            <a:ext cx="3948150" cy="2090310"/>
          </a:xfrm>
          <a:prstGeom prst="rect">
            <a:avLst/>
          </a:prstGeom>
        </p:spPr>
      </p:pic>
      <p:pic>
        <p:nvPicPr>
          <p:cNvPr id="8" name="Picture 7">
            <a:extLst>
              <a:ext uri="{FF2B5EF4-FFF2-40B4-BE49-F238E27FC236}">
                <a16:creationId xmlns:a16="http://schemas.microsoft.com/office/drawing/2014/main" id="{F9674D6F-0A52-FE53-F969-D5459A7C1E51}"/>
              </a:ext>
            </a:extLst>
          </p:cNvPr>
          <p:cNvPicPr>
            <a:picLocks noChangeAspect="1"/>
          </p:cNvPicPr>
          <p:nvPr/>
        </p:nvPicPr>
        <p:blipFill rotWithShape="1">
          <a:blip r:embed="rId5"/>
          <a:srcRect t="4954" r="3824"/>
          <a:stretch/>
        </p:blipFill>
        <p:spPr>
          <a:xfrm>
            <a:off x="7254268" y="4357588"/>
            <a:ext cx="4424082" cy="2412152"/>
          </a:xfrm>
          <a:prstGeom prst="rect">
            <a:avLst/>
          </a:prstGeom>
        </p:spPr>
      </p:pic>
      <p:sp>
        <p:nvSpPr>
          <p:cNvPr id="9" name="TextBox 8">
            <a:extLst>
              <a:ext uri="{FF2B5EF4-FFF2-40B4-BE49-F238E27FC236}">
                <a16:creationId xmlns:a16="http://schemas.microsoft.com/office/drawing/2014/main" id="{132D20F2-BD9F-366C-750F-146468A7F69B}"/>
              </a:ext>
            </a:extLst>
          </p:cNvPr>
          <p:cNvSpPr txBox="1"/>
          <p:nvPr/>
        </p:nvSpPr>
        <p:spPr>
          <a:xfrm>
            <a:off x="7437572" y="2132541"/>
            <a:ext cx="3771728" cy="1569660"/>
          </a:xfrm>
          <a:prstGeom prst="rect">
            <a:avLst/>
          </a:prstGeom>
          <a:noFill/>
        </p:spPr>
        <p:txBody>
          <a:bodyPr wrap="square" rtlCol="0">
            <a:spAutoFit/>
          </a:bodyPr>
          <a:lstStyle/>
          <a:p>
            <a:r>
              <a:rPr lang="en-US" sz="2400" b="1" dirty="0"/>
              <a:t>1978 at the KSC Convention. Pat McFarland (CL) was installed as KSC Executive Board President.</a:t>
            </a:r>
          </a:p>
        </p:txBody>
      </p:sp>
      <p:sp>
        <p:nvSpPr>
          <p:cNvPr id="10" name="TextBox 9">
            <a:extLst>
              <a:ext uri="{FF2B5EF4-FFF2-40B4-BE49-F238E27FC236}">
                <a16:creationId xmlns:a16="http://schemas.microsoft.com/office/drawing/2014/main" id="{3613F3D6-AB79-B337-BACE-8C5D98CAE024}"/>
              </a:ext>
            </a:extLst>
          </p:cNvPr>
          <p:cNvSpPr txBox="1"/>
          <p:nvPr/>
        </p:nvSpPr>
        <p:spPr>
          <a:xfrm>
            <a:off x="4683211" y="5060574"/>
            <a:ext cx="2571057" cy="830997"/>
          </a:xfrm>
          <a:prstGeom prst="rect">
            <a:avLst/>
          </a:prstGeom>
          <a:noFill/>
        </p:spPr>
        <p:txBody>
          <a:bodyPr wrap="square" rtlCol="0">
            <a:spAutoFit/>
          </a:bodyPr>
          <a:lstStyle/>
          <a:p>
            <a:r>
              <a:rPr lang="en-US" sz="2400" b="1" dirty="0"/>
              <a:t>100</a:t>
            </a:r>
            <a:r>
              <a:rPr lang="en-US" sz="2400" b="1" baseline="30000" dirty="0"/>
              <a:t>th</a:t>
            </a:r>
            <a:r>
              <a:rPr lang="en-US" sz="2400" b="1" dirty="0"/>
              <a:t> Anniversary </a:t>
            </a:r>
          </a:p>
          <a:p>
            <a:r>
              <a:rPr lang="en-US" sz="2400" b="1" dirty="0"/>
              <a:t>April 6, 2024</a:t>
            </a:r>
          </a:p>
        </p:txBody>
      </p:sp>
      <p:sp>
        <p:nvSpPr>
          <p:cNvPr id="11" name="TextBox 10">
            <a:extLst>
              <a:ext uri="{FF2B5EF4-FFF2-40B4-BE49-F238E27FC236}">
                <a16:creationId xmlns:a16="http://schemas.microsoft.com/office/drawing/2014/main" id="{A54CD470-4833-1DE0-FEF3-55FB5FB86FAD}"/>
              </a:ext>
            </a:extLst>
          </p:cNvPr>
          <p:cNvSpPr txBox="1"/>
          <p:nvPr/>
        </p:nvSpPr>
        <p:spPr>
          <a:xfrm>
            <a:off x="1715299" y="6241933"/>
            <a:ext cx="806631" cy="461665"/>
          </a:xfrm>
          <a:prstGeom prst="rect">
            <a:avLst/>
          </a:prstGeom>
          <a:noFill/>
        </p:spPr>
        <p:txBody>
          <a:bodyPr wrap="none" rtlCol="0">
            <a:spAutoFit/>
          </a:bodyPr>
          <a:lstStyle/>
          <a:p>
            <a:r>
              <a:rPr lang="en-US" sz="2400" b="1" dirty="0"/>
              <a:t>1960</a:t>
            </a:r>
          </a:p>
        </p:txBody>
      </p:sp>
    </p:spTree>
    <p:extLst>
      <p:ext uri="{BB962C8B-B14F-4D97-AF65-F5344CB8AC3E}">
        <p14:creationId xmlns:p14="http://schemas.microsoft.com/office/powerpoint/2010/main" val="3632509796"/>
      </p:ext>
    </p:extLst>
  </p:cSld>
  <p:clrMapOvr>
    <a:masterClrMapping/>
  </p:clrMapOvr>
  <mc:AlternateContent xmlns:mc="http://schemas.openxmlformats.org/markup-compatibility/2006" xmlns:p14="http://schemas.microsoft.com/office/powerpoint/2010/main">
    <mc:Choice Requires="p14">
      <p:transition spd="slow" p14:dur="3400" advClick="0" advTm="8000">
        <p14:reveal dir="r"/>
      </p:transition>
    </mc:Choice>
    <mc:Fallback xmlns="">
      <p:transition spd="slow" advClick="0" advTm="8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4283AE-F250-6ADD-1B81-9C1A999E584B}"/>
              </a:ext>
            </a:extLst>
          </p:cNvPr>
          <p:cNvPicPr>
            <a:picLocks noChangeAspect="1"/>
          </p:cNvPicPr>
          <p:nvPr/>
        </p:nvPicPr>
        <p:blipFill>
          <a:blip r:embed="rId2"/>
          <a:stretch>
            <a:fillRect/>
          </a:stretch>
        </p:blipFill>
        <p:spPr>
          <a:xfrm>
            <a:off x="3630092" y="118246"/>
            <a:ext cx="4426080" cy="2127688"/>
          </a:xfrm>
          <a:prstGeom prst="rect">
            <a:avLst/>
          </a:prstGeom>
        </p:spPr>
      </p:pic>
      <p:pic>
        <p:nvPicPr>
          <p:cNvPr id="3" name="Picture 2">
            <a:extLst>
              <a:ext uri="{FF2B5EF4-FFF2-40B4-BE49-F238E27FC236}">
                <a16:creationId xmlns:a16="http://schemas.microsoft.com/office/drawing/2014/main" id="{5A3E0EFA-C657-058E-ACB1-6D9B41244B31}"/>
              </a:ext>
            </a:extLst>
          </p:cNvPr>
          <p:cNvPicPr>
            <a:picLocks noChangeAspect="1"/>
          </p:cNvPicPr>
          <p:nvPr/>
        </p:nvPicPr>
        <p:blipFill>
          <a:blip r:embed="rId3"/>
          <a:stretch>
            <a:fillRect/>
          </a:stretch>
        </p:blipFill>
        <p:spPr>
          <a:xfrm rot="20361192">
            <a:off x="680414" y="103062"/>
            <a:ext cx="1898794" cy="2340864"/>
          </a:xfrm>
          <a:prstGeom prst="rect">
            <a:avLst/>
          </a:prstGeom>
        </p:spPr>
      </p:pic>
      <p:pic>
        <p:nvPicPr>
          <p:cNvPr id="4" name="Picture 3">
            <a:extLst>
              <a:ext uri="{FF2B5EF4-FFF2-40B4-BE49-F238E27FC236}">
                <a16:creationId xmlns:a16="http://schemas.microsoft.com/office/drawing/2014/main" id="{B4A4B61D-21AF-08AC-4F4A-972705CF6FAD}"/>
              </a:ext>
            </a:extLst>
          </p:cNvPr>
          <p:cNvPicPr>
            <a:picLocks noChangeAspect="1"/>
          </p:cNvPicPr>
          <p:nvPr/>
        </p:nvPicPr>
        <p:blipFill>
          <a:blip r:embed="rId3"/>
          <a:stretch>
            <a:fillRect/>
          </a:stretch>
        </p:blipFill>
        <p:spPr>
          <a:xfrm rot="1530724">
            <a:off x="9234619" y="138255"/>
            <a:ext cx="1898794" cy="2340864"/>
          </a:xfrm>
          <a:prstGeom prst="rect">
            <a:avLst/>
          </a:prstGeom>
        </p:spPr>
      </p:pic>
      <p:pic>
        <p:nvPicPr>
          <p:cNvPr id="5" name="Picture 4">
            <a:extLst>
              <a:ext uri="{FF2B5EF4-FFF2-40B4-BE49-F238E27FC236}">
                <a16:creationId xmlns:a16="http://schemas.microsoft.com/office/drawing/2014/main" id="{8264F5BB-C9DB-D973-148B-1041328EA479}"/>
              </a:ext>
            </a:extLst>
          </p:cNvPr>
          <p:cNvPicPr>
            <a:picLocks noChangeAspect="1"/>
          </p:cNvPicPr>
          <p:nvPr/>
        </p:nvPicPr>
        <p:blipFill>
          <a:blip r:embed="rId4"/>
          <a:stretch>
            <a:fillRect/>
          </a:stretch>
        </p:blipFill>
        <p:spPr>
          <a:xfrm rot="1370002">
            <a:off x="9789441" y="912305"/>
            <a:ext cx="789150" cy="722376"/>
          </a:xfrm>
          <a:prstGeom prst="rect">
            <a:avLst/>
          </a:prstGeom>
        </p:spPr>
      </p:pic>
      <p:pic>
        <p:nvPicPr>
          <p:cNvPr id="6" name="Picture 5">
            <a:extLst>
              <a:ext uri="{FF2B5EF4-FFF2-40B4-BE49-F238E27FC236}">
                <a16:creationId xmlns:a16="http://schemas.microsoft.com/office/drawing/2014/main" id="{71FD5FEB-E5F9-C53F-641A-774DCA639A47}"/>
              </a:ext>
            </a:extLst>
          </p:cNvPr>
          <p:cNvPicPr>
            <a:picLocks noChangeAspect="1"/>
          </p:cNvPicPr>
          <p:nvPr/>
        </p:nvPicPr>
        <p:blipFill>
          <a:blip r:embed="rId4"/>
          <a:stretch>
            <a:fillRect/>
          </a:stretch>
        </p:blipFill>
        <p:spPr>
          <a:xfrm rot="20114212">
            <a:off x="1235236" y="912305"/>
            <a:ext cx="789150" cy="722376"/>
          </a:xfrm>
          <a:prstGeom prst="rect">
            <a:avLst/>
          </a:prstGeom>
        </p:spPr>
      </p:pic>
      <p:sp>
        <p:nvSpPr>
          <p:cNvPr id="7" name="TextBox 6">
            <a:extLst>
              <a:ext uri="{FF2B5EF4-FFF2-40B4-BE49-F238E27FC236}">
                <a16:creationId xmlns:a16="http://schemas.microsoft.com/office/drawing/2014/main" id="{439FE9CE-BB35-9D4E-58AA-15E865F7457B}"/>
              </a:ext>
            </a:extLst>
          </p:cNvPr>
          <p:cNvSpPr txBox="1"/>
          <p:nvPr/>
        </p:nvSpPr>
        <p:spPr>
          <a:xfrm>
            <a:off x="1629811" y="2255319"/>
            <a:ext cx="8813904" cy="1384995"/>
          </a:xfrm>
          <a:prstGeom prst="rect">
            <a:avLst/>
          </a:prstGeom>
          <a:noFill/>
        </p:spPr>
        <p:txBody>
          <a:bodyPr wrap="square" rtlCol="0">
            <a:spAutoFit/>
          </a:bodyPr>
          <a:lstStyle/>
          <a:p>
            <a:r>
              <a:rPr lang="en-US" sz="2800" b="1" dirty="0">
                <a:solidFill>
                  <a:srgbClr val="660066"/>
                </a:solidFill>
              </a:rPr>
              <a:t>*</a:t>
            </a:r>
            <a:r>
              <a:rPr lang="en-US" sz="2800" b="1" dirty="0"/>
              <a:t>Pat McFarland, 1978-1979 president of Kansas State 	Chapter, was a member of Chapter CL. Her chapter 	enjoyed saying: “Yo-ho-ho, Pat is our treasure!”</a:t>
            </a:r>
          </a:p>
        </p:txBody>
      </p:sp>
      <p:sp>
        <p:nvSpPr>
          <p:cNvPr id="8" name="TextBox 7">
            <a:extLst>
              <a:ext uri="{FF2B5EF4-FFF2-40B4-BE49-F238E27FC236}">
                <a16:creationId xmlns:a16="http://schemas.microsoft.com/office/drawing/2014/main" id="{D5A4D820-6247-6F4A-EF8A-451736E352A8}"/>
              </a:ext>
            </a:extLst>
          </p:cNvPr>
          <p:cNvSpPr txBox="1"/>
          <p:nvPr/>
        </p:nvSpPr>
        <p:spPr>
          <a:xfrm>
            <a:off x="1629811" y="3717922"/>
            <a:ext cx="9915138" cy="954107"/>
          </a:xfrm>
          <a:prstGeom prst="rect">
            <a:avLst/>
          </a:prstGeom>
          <a:noFill/>
        </p:spPr>
        <p:txBody>
          <a:bodyPr wrap="square" rtlCol="0">
            <a:spAutoFit/>
          </a:bodyPr>
          <a:lstStyle/>
          <a:p>
            <a:r>
              <a:rPr lang="en-US" sz="2800" b="1" dirty="0">
                <a:solidFill>
                  <a:srgbClr val="660066"/>
                </a:solidFill>
              </a:rPr>
              <a:t>*</a:t>
            </a:r>
            <a:r>
              <a:rPr lang="en-US" sz="2800" b="1" dirty="0"/>
              <a:t>During the 1940’s and WWII, sisters assembled Red Cross kits, 	made surgical dressings and knitted </a:t>
            </a:r>
            <a:r>
              <a:rPr lang="en-US" sz="2800" b="1" dirty="0" err="1"/>
              <a:t>afghans</a:t>
            </a:r>
            <a:r>
              <a:rPr lang="en-US" sz="2800" b="1" dirty="0"/>
              <a:t>.</a:t>
            </a:r>
          </a:p>
        </p:txBody>
      </p:sp>
      <p:sp>
        <p:nvSpPr>
          <p:cNvPr id="9" name="TextBox 8">
            <a:extLst>
              <a:ext uri="{FF2B5EF4-FFF2-40B4-BE49-F238E27FC236}">
                <a16:creationId xmlns:a16="http://schemas.microsoft.com/office/drawing/2014/main" id="{E002A18C-DB78-FF87-F914-DC4B90A0517B}"/>
              </a:ext>
            </a:extLst>
          </p:cNvPr>
          <p:cNvSpPr txBox="1"/>
          <p:nvPr/>
        </p:nvSpPr>
        <p:spPr>
          <a:xfrm>
            <a:off x="1629811" y="4810248"/>
            <a:ext cx="9086090" cy="954107"/>
          </a:xfrm>
          <a:prstGeom prst="rect">
            <a:avLst/>
          </a:prstGeom>
          <a:noFill/>
        </p:spPr>
        <p:txBody>
          <a:bodyPr wrap="square" rtlCol="0">
            <a:spAutoFit/>
          </a:bodyPr>
          <a:lstStyle/>
          <a:p>
            <a:r>
              <a:rPr lang="en-US" sz="2800" b="1" dirty="0">
                <a:solidFill>
                  <a:srgbClr val="660066"/>
                </a:solidFill>
              </a:rPr>
              <a:t>*</a:t>
            </a:r>
            <a:r>
              <a:rPr lang="en-US" sz="2800" b="1" dirty="0"/>
              <a:t>In the 1950’s, the chapter started hosting a Cottey College 	Tea for local high school girls.</a:t>
            </a:r>
          </a:p>
        </p:txBody>
      </p:sp>
      <p:sp>
        <p:nvSpPr>
          <p:cNvPr id="10" name="TextBox 9">
            <a:extLst>
              <a:ext uri="{FF2B5EF4-FFF2-40B4-BE49-F238E27FC236}">
                <a16:creationId xmlns:a16="http://schemas.microsoft.com/office/drawing/2014/main" id="{5D05BC77-D92F-40F3-1DBE-D9DAF1817FCF}"/>
              </a:ext>
            </a:extLst>
          </p:cNvPr>
          <p:cNvSpPr txBox="1"/>
          <p:nvPr/>
        </p:nvSpPr>
        <p:spPr>
          <a:xfrm>
            <a:off x="1724620" y="5961411"/>
            <a:ext cx="9915138" cy="523220"/>
          </a:xfrm>
          <a:prstGeom prst="rect">
            <a:avLst/>
          </a:prstGeom>
          <a:noFill/>
        </p:spPr>
        <p:txBody>
          <a:bodyPr wrap="square" rtlCol="0">
            <a:spAutoFit/>
          </a:bodyPr>
          <a:lstStyle/>
          <a:p>
            <a:r>
              <a:rPr lang="en-US" sz="2800" b="1" dirty="0">
                <a:solidFill>
                  <a:srgbClr val="660066"/>
                </a:solidFill>
              </a:rPr>
              <a:t>*</a:t>
            </a:r>
            <a:r>
              <a:rPr lang="en-US" sz="2800" b="1" dirty="0"/>
              <a:t> Chapter CL is proud to have eight Cottey College graduates</a:t>
            </a:r>
          </a:p>
        </p:txBody>
      </p:sp>
    </p:spTree>
    <p:extLst>
      <p:ext uri="{BB962C8B-B14F-4D97-AF65-F5344CB8AC3E}">
        <p14:creationId xmlns:p14="http://schemas.microsoft.com/office/powerpoint/2010/main" val="636691734"/>
      </p:ext>
    </p:extLst>
  </p:cSld>
  <p:clrMapOvr>
    <a:masterClrMapping/>
  </p:clrMapOvr>
  <mc:AlternateContent xmlns:mc="http://schemas.openxmlformats.org/markup-compatibility/2006" xmlns:p14="http://schemas.microsoft.com/office/powerpoint/2010/main">
    <mc:Choice Requires="p14">
      <p:transition spd="slow" p14:dur="3400" advClick="0" advTm="15000">
        <p14:reveal dir="r"/>
      </p:transition>
    </mc:Choice>
    <mc:Fallback xmlns="">
      <p:transition spd="slow" advClick="0" advTm="15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A82021-F537-8E59-C7F2-A5A92851D083}"/>
              </a:ext>
            </a:extLst>
          </p:cNvPr>
          <p:cNvSpPr/>
          <p:nvPr/>
        </p:nvSpPr>
        <p:spPr>
          <a:xfrm>
            <a:off x="4070203" y="244706"/>
            <a:ext cx="4967065" cy="2123658"/>
          </a:xfrm>
          <a:prstGeom prst="rect">
            <a:avLst/>
          </a:prstGeom>
          <a:noFill/>
        </p:spPr>
        <p:txBody>
          <a:bodyPr wrap="none" lIns="91440" tIns="45720" rIns="91440" bIns="45720">
            <a:spAutoFit/>
          </a:bodyPr>
          <a:lstStyle/>
          <a:p>
            <a:pPr algn="ctr"/>
            <a:r>
              <a:rPr lang="en-US" sz="6600" b="1" dirty="0">
                <a:ln w="12700">
                  <a:solidFill>
                    <a:schemeClr val="tx2">
                      <a:lumMod val="75000"/>
                    </a:schemeClr>
                  </a:solidFill>
                  <a:prstDash val="solid"/>
                </a:ln>
                <a:solidFill>
                  <a:schemeClr val="accent5"/>
                </a:solidFill>
                <a:effectLst>
                  <a:outerShdw dist="38100" dir="2640000" algn="bl" rotWithShape="0">
                    <a:schemeClr val="tx2">
                      <a:lumMod val="75000"/>
                    </a:schemeClr>
                  </a:outerShdw>
                </a:effectLst>
              </a:rPr>
              <a:t>CHAPTER CM</a:t>
            </a:r>
          </a:p>
          <a:p>
            <a:pPr algn="ctr"/>
            <a:r>
              <a:rPr lang="en-US" sz="6600" b="1" dirty="0">
                <a:ln w="12700">
                  <a:solidFill>
                    <a:schemeClr val="tx2">
                      <a:lumMod val="75000"/>
                    </a:schemeClr>
                  </a:solidFill>
                  <a:prstDash val="solid"/>
                </a:ln>
                <a:solidFill>
                  <a:schemeClr val="accent5"/>
                </a:solidFill>
                <a:effectLst>
                  <a:outerShdw dist="38100" dir="2640000" algn="bl" rotWithShape="0">
                    <a:schemeClr val="tx2">
                      <a:lumMod val="75000"/>
                    </a:schemeClr>
                  </a:outerShdw>
                </a:effectLst>
              </a:rPr>
              <a:t>HUTCHINSON</a:t>
            </a:r>
            <a:endParaRPr lang="en-US" sz="6600" b="1" cap="none" spc="0" dirty="0">
              <a:ln w="12700">
                <a:solidFill>
                  <a:schemeClr val="tx2">
                    <a:lumMod val="75000"/>
                  </a:schemeClr>
                </a:solidFill>
                <a:prstDash val="solid"/>
              </a:ln>
              <a:solidFill>
                <a:schemeClr val="accent5"/>
              </a:solidFill>
              <a:effectLst>
                <a:outerShdw dist="38100" dir="2640000" algn="bl" rotWithShape="0">
                  <a:schemeClr val="tx2">
                    <a:lumMod val="75000"/>
                  </a:schemeClr>
                </a:outerShdw>
              </a:effectLst>
            </a:endParaRPr>
          </a:p>
        </p:txBody>
      </p:sp>
      <p:sp>
        <p:nvSpPr>
          <p:cNvPr id="3" name="TextBox 2">
            <a:extLst>
              <a:ext uri="{FF2B5EF4-FFF2-40B4-BE49-F238E27FC236}">
                <a16:creationId xmlns:a16="http://schemas.microsoft.com/office/drawing/2014/main" id="{34A00DA9-A45F-DA1E-ADFB-A9CA8869AEB2}"/>
              </a:ext>
            </a:extLst>
          </p:cNvPr>
          <p:cNvSpPr txBox="1"/>
          <p:nvPr/>
        </p:nvSpPr>
        <p:spPr>
          <a:xfrm>
            <a:off x="3638738" y="2191871"/>
            <a:ext cx="5829994" cy="707886"/>
          </a:xfrm>
          <a:prstGeom prst="rect">
            <a:avLst/>
          </a:prstGeom>
          <a:noFill/>
        </p:spPr>
        <p:txBody>
          <a:bodyPr wrap="none" rtlCol="0">
            <a:spAutoFit/>
          </a:bodyPr>
          <a:lstStyle/>
          <a:p>
            <a:r>
              <a:rPr lang="en-US" sz="4000" b="1" dirty="0"/>
              <a:t>Organized October 4, 1924</a:t>
            </a:r>
          </a:p>
        </p:txBody>
      </p:sp>
      <p:pic>
        <p:nvPicPr>
          <p:cNvPr id="4" name="Picture 3">
            <a:extLst>
              <a:ext uri="{FF2B5EF4-FFF2-40B4-BE49-F238E27FC236}">
                <a16:creationId xmlns:a16="http://schemas.microsoft.com/office/drawing/2014/main" id="{54446F93-8C34-63AF-814D-C8CAB7367F9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78059" y="-77920"/>
            <a:ext cx="2729215" cy="3298789"/>
          </a:xfrm>
          <a:prstGeom prst="rect">
            <a:avLst/>
          </a:prstGeom>
        </p:spPr>
      </p:pic>
      <p:sp>
        <p:nvSpPr>
          <p:cNvPr id="5" name="Rectangle 4">
            <a:extLst>
              <a:ext uri="{FF2B5EF4-FFF2-40B4-BE49-F238E27FC236}">
                <a16:creationId xmlns:a16="http://schemas.microsoft.com/office/drawing/2014/main" id="{C8C221CB-E3E6-EC4B-FE28-74B6B36C67CF}"/>
              </a:ext>
            </a:extLst>
          </p:cNvPr>
          <p:cNvSpPr/>
          <p:nvPr/>
        </p:nvSpPr>
        <p:spPr>
          <a:xfrm>
            <a:off x="551284" y="1037243"/>
            <a:ext cx="2299448" cy="1446550"/>
          </a:xfrm>
          <a:prstGeom prst="rect">
            <a:avLst/>
          </a:prstGeom>
          <a:noFill/>
        </p:spPr>
        <p:txBody>
          <a:bodyPr wrap="square" lIns="91440" tIns="45720" rIns="91440" bIns="45720">
            <a:spAutoFit/>
          </a:bodyPr>
          <a:lstStyle/>
          <a:p>
            <a:pPr algn="ctr"/>
            <a:r>
              <a:rPr lang="en-US" sz="8800" b="1" dirty="0">
                <a:ln w="12700">
                  <a:solidFill>
                    <a:schemeClr val="accent1"/>
                  </a:solidFill>
                  <a:prstDash val="solid"/>
                </a:ln>
                <a:solidFill>
                  <a:srgbClr val="660066"/>
                </a:solidFill>
                <a:effectLst>
                  <a:outerShdw dist="38100" dir="2640000" algn="bl" rotWithShape="0">
                    <a:schemeClr val="accent1"/>
                  </a:outerShdw>
                </a:effectLst>
              </a:rPr>
              <a:t>CM</a:t>
            </a:r>
            <a:endParaRPr lang="en-US" sz="8000" b="1" cap="none" spc="0" dirty="0">
              <a:ln w="12700">
                <a:solidFill>
                  <a:schemeClr val="accent1"/>
                </a:solidFill>
                <a:prstDash val="solid"/>
              </a:ln>
              <a:solidFill>
                <a:srgbClr val="660066"/>
              </a:solidFill>
              <a:effectLst>
                <a:outerShdw dist="38100" dir="2640000" algn="bl" rotWithShape="0">
                  <a:schemeClr val="accent1"/>
                </a:outerShdw>
              </a:effectLst>
            </a:endParaRPr>
          </a:p>
        </p:txBody>
      </p:sp>
      <p:pic>
        <p:nvPicPr>
          <p:cNvPr id="6" name="Picture 5">
            <a:extLst>
              <a:ext uri="{FF2B5EF4-FFF2-40B4-BE49-F238E27FC236}">
                <a16:creationId xmlns:a16="http://schemas.microsoft.com/office/drawing/2014/main" id="{9E475D76-C343-1673-4139-5BB200158257}"/>
              </a:ext>
            </a:extLst>
          </p:cNvPr>
          <p:cNvPicPr>
            <a:picLocks noChangeAspect="1"/>
          </p:cNvPicPr>
          <p:nvPr/>
        </p:nvPicPr>
        <p:blipFill>
          <a:blip r:embed="rId3"/>
          <a:stretch>
            <a:fillRect/>
          </a:stretch>
        </p:blipFill>
        <p:spPr>
          <a:xfrm>
            <a:off x="348051" y="3220870"/>
            <a:ext cx="5005362" cy="3392424"/>
          </a:xfrm>
          <a:prstGeom prst="rect">
            <a:avLst/>
          </a:prstGeom>
        </p:spPr>
      </p:pic>
      <p:pic>
        <p:nvPicPr>
          <p:cNvPr id="8" name="Picture 7">
            <a:extLst>
              <a:ext uri="{FF2B5EF4-FFF2-40B4-BE49-F238E27FC236}">
                <a16:creationId xmlns:a16="http://schemas.microsoft.com/office/drawing/2014/main" id="{DF56BDF7-190B-795B-C0BE-C0934E1319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4635" y="3122870"/>
            <a:ext cx="5779306" cy="3250860"/>
          </a:xfrm>
          <a:prstGeom prst="rect">
            <a:avLst/>
          </a:prstGeom>
        </p:spPr>
      </p:pic>
      <p:sp>
        <p:nvSpPr>
          <p:cNvPr id="9" name="TextBox 8">
            <a:extLst>
              <a:ext uri="{FF2B5EF4-FFF2-40B4-BE49-F238E27FC236}">
                <a16:creationId xmlns:a16="http://schemas.microsoft.com/office/drawing/2014/main" id="{94441E3E-2B8C-CB81-C711-0F1F8ACD2461}"/>
              </a:ext>
            </a:extLst>
          </p:cNvPr>
          <p:cNvSpPr txBox="1"/>
          <p:nvPr/>
        </p:nvSpPr>
        <p:spPr>
          <a:xfrm>
            <a:off x="8306875" y="6381515"/>
            <a:ext cx="652743" cy="369332"/>
          </a:xfrm>
          <a:prstGeom prst="rect">
            <a:avLst/>
          </a:prstGeom>
          <a:noFill/>
        </p:spPr>
        <p:txBody>
          <a:bodyPr wrap="none" rtlCol="0">
            <a:spAutoFit/>
          </a:bodyPr>
          <a:lstStyle/>
          <a:p>
            <a:r>
              <a:rPr lang="en-US" b="1" dirty="0"/>
              <a:t>2024</a:t>
            </a:r>
          </a:p>
        </p:txBody>
      </p:sp>
      <p:sp>
        <p:nvSpPr>
          <p:cNvPr id="7" name="TextBox 6">
            <a:extLst>
              <a:ext uri="{FF2B5EF4-FFF2-40B4-BE49-F238E27FC236}">
                <a16:creationId xmlns:a16="http://schemas.microsoft.com/office/drawing/2014/main" id="{1B5AC9FC-CBBC-2101-B9BA-01A4C50CC719}"/>
              </a:ext>
            </a:extLst>
          </p:cNvPr>
          <p:cNvSpPr txBox="1"/>
          <p:nvPr/>
        </p:nvSpPr>
        <p:spPr>
          <a:xfrm>
            <a:off x="1990110" y="6373730"/>
            <a:ext cx="1422354" cy="369332"/>
          </a:xfrm>
          <a:prstGeom prst="rect">
            <a:avLst/>
          </a:prstGeom>
          <a:noFill/>
        </p:spPr>
        <p:txBody>
          <a:bodyPr wrap="square" rtlCol="0">
            <a:spAutoFit/>
          </a:bodyPr>
          <a:lstStyle/>
          <a:p>
            <a:r>
              <a:rPr lang="en-US" b="1" dirty="0"/>
              <a:t>Late 1930’s</a:t>
            </a:r>
          </a:p>
        </p:txBody>
      </p:sp>
    </p:spTree>
    <p:extLst>
      <p:ext uri="{BB962C8B-B14F-4D97-AF65-F5344CB8AC3E}">
        <p14:creationId xmlns:p14="http://schemas.microsoft.com/office/powerpoint/2010/main" val="4157437262"/>
      </p:ext>
    </p:extLst>
  </p:cSld>
  <p:clrMapOvr>
    <a:masterClrMapping/>
  </p:clrMapOvr>
  <mc:AlternateContent xmlns:mc="http://schemas.openxmlformats.org/markup-compatibility/2006" xmlns:p14="http://schemas.microsoft.com/office/powerpoint/2010/main">
    <mc:Choice Requires="p14">
      <p:transition spd="slow" p14:dur="3400" advClick="0" advTm="8000">
        <p14:reveal dir="r"/>
      </p:transition>
    </mc:Choice>
    <mc:Fallback xmlns="">
      <p:transition spd="slow" advClick="0" advTm="8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F2A9E0-43BD-5E39-EA91-2C6967565B0D}"/>
              </a:ext>
            </a:extLst>
          </p:cNvPr>
          <p:cNvPicPr>
            <a:picLocks noChangeAspect="1"/>
          </p:cNvPicPr>
          <p:nvPr/>
        </p:nvPicPr>
        <p:blipFill>
          <a:blip r:embed="rId2"/>
          <a:stretch>
            <a:fillRect/>
          </a:stretch>
        </p:blipFill>
        <p:spPr>
          <a:xfrm>
            <a:off x="3181359" y="162887"/>
            <a:ext cx="5182712" cy="2121592"/>
          </a:xfrm>
          <a:prstGeom prst="rect">
            <a:avLst/>
          </a:prstGeom>
        </p:spPr>
      </p:pic>
      <p:pic>
        <p:nvPicPr>
          <p:cNvPr id="3" name="Picture 2">
            <a:extLst>
              <a:ext uri="{FF2B5EF4-FFF2-40B4-BE49-F238E27FC236}">
                <a16:creationId xmlns:a16="http://schemas.microsoft.com/office/drawing/2014/main" id="{7DDABBD6-00D8-DF6E-912F-C8A9E61677ED}"/>
              </a:ext>
            </a:extLst>
          </p:cNvPr>
          <p:cNvPicPr>
            <a:picLocks noChangeAspect="1"/>
          </p:cNvPicPr>
          <p:nvPr/>
        </p:nvPicPr>
        <p:blipFill>
          <a:blip r:embed="rId3"/>
          <a:stretch>
            <a:fillRect/>
          </a:stretch>
        </p:blipFill>
        <p:spPr>
          <a:xfrm rot="19791559">
            <a:off x="973501" y="103191"/>
            <a:ext cx="1936522" cy="2339788"/>
          </a:xfrm>
          <a:prstGeom prst="rect">
            <a:avLst/>
          </a:prstGeom>
        </p:spPr>
      </p:pic>
      <p:pic>
        <p:nvPicPr>
          <p:cNvPr id="4" name="Picture 3">
            <a:extLst>
              <a:ext uri="{FF2B5EF4-FFF2-40B4-BE49-F238E27FC236}">
                <a16:creationId xmlns:a16="http://schemas.microsoft.com/office/drawing/2014/main" id="{A504D2EF-4286-9D6D-81F3-3636A68E8F60}"/>
              </a:ext>
            </a:extLst>
          </p:cNvPr>
          <p:cNvPicPr>
            <a:picLocks noChangeAspect="1"/>
          </p:cNvPicPr>
          <p:nvPr/>
        </p:nvPicPr>
        <p:blipFill>
          <a:blip r:embed="rId3"/>
          <a:stretch>
            <a:fillRect/>
          </a:stretch>
        </p:blipFill>
        <p:spPr>
          <a:xfrm rot="1837732">
            <a:off x="9190835" y="162887"/>
            <a:ext cx="2006565" cy="2424417"/>
          </a:xfrm>
          <a:prstGeom prst="rect">
            <a:avLst/>
          </a:prstGeom>
        </p:spPr>
      </p:pic>
      <p:pic>
        <p:nvPicPr>
          <p:cNvPr id="5" name="Picture 4">
            <a:extLst>
              <a:ext uri="{FF2B5EF4-FFF2-40B4-BE49-F238E27FC236}">
                <a16:creationId xmlns:a16="http://schemas.microsoft.com/office/drawing/2014/main" id="{154C438C-A80F-2E85-2F29-5E3300BE823C}"/>
              </a:ext>
            </a:extLst>
          </p:cNvPr>
          <p:cNvPicPr>
            <a:picLocks noChangeAspect="1"/>
          </p:cNvPicPr>
          <p:nvPr/>
        </p:nvPicPr>
        <p:blipFill>
          <a:blip r:embed="rId4"/>
          <a:stretch>
            <a:fillRect/>
          </a:stretch>
        </p:blipFill>
        <p:spPr>
          <a:xfrm rot="20197046">
            <a:off x="1367163" y="1012352"/>
            <a:ext cx="1149196" cy="725487"/>
          </a:xfrm>
          <a:prstGeom prst="rect">
            <a:avLst/>
          </a:prstGeom>
        </p:spPr>
      </p:pic>
      <p:pic>
        <p:nvPicPr>
          <p:cNvPr id="6" name="Picture 5">
            <a:extLst>
              <a:ext uri="{FF2B5EF4-FFF2-40B4-BE49-F238E27FC236}">
                <a16:creationId xmlns:a16="http://schemas.microsoft.com/office/drawing/2014/main" id="{55F5E9C3-D7D0-061B-616D-F1EEEE2E032D}"/>
              </a:ext>
            </a:extLst>
          </p:cNvPr>
          <p:cNvPicPr>
            <a:picLocks noChangeAspect="1"/>
          </p:cNvPicPr>
          <p:nvPr/>
        </p:nvPicPr>
        <p:blipFill>
          <a:blip r:embed="rId4"/>
          <a:stretch>
            <a:fillRect/>
          </a:stretch>
        </p:blipFill>
        <p:spPr>
          <a:xfrm rot="702923">
            <a:off x="9518806" y="971592"/>
            <a:ext cx="1144267" cy="722376"/>
          </a:xfrm>
          <a:prstGeom prst="rect">
            <a:avLst/>
          </a:prstGeom>
        </p:spPr>
      </p:pic>
      <p:sp>
        <p:nvSpPr>
          <p:cNvPr id="7" name="TextBox 6">
            <a:extLst>
              <a:ext uri="{FF2B5EF4-FFF2-40B4-BE49-F238E27FC236}">
                <a16:creationId xmlns:a16="http://schemas.microsoft.com/office/drawing/2014/main" id="{D69F37BE-23F5-7CDC-0BF7-2C7A1AD4D6C3}"/>
              </a:ext>
            </a:extLst>
          </p:cNvPr>
          <p:cNvSpPr txBox="1"/>
          <p:nvPr/>
        </p:nvSpPr>
        <p:spPr>
          <a:xfrm>
            <a:off x="1648976" y="2503628"/>
            <a:ext cx="9075518" cy="1200329"/>
          </a:xfrm>
          <a:prstGeom prst="rect">
            <a:avLst/>
          </a:prstGeom>
          <a:noFill/>
        </p:spPr>
        <p:txBody>
          <a:bodyPr wrap="square" rtlCol="0">
            <a:spAutoFit/>
          </a:bodyPr>
          <a:lstStyle/>
          <a:p>
            <a:r>
              <a:rPr lang="en-US" sz="3600" b="1" dirty="0">
                <a:solidFill>
                  <a:schemeClr val="accent1">
                    <a:lumMod val="75000"/>
                  </a:schemeClr>
                </a:solidFill>
              </a:rPr>
              <a:t>*</a:t>
            </a:r>
            <a:r>
              <a:rPr lang="en-US" sz="3600" b="1" dirty="0"/>
              <a:t>Anticipates the future, enjoys the present 	and treasures the past!</a:t>
            </a:r>
          </a:p>
        </p:txBody>
      </p:sp>
      <p:sp>
        <p:nvSpPr>
          <p:cNvPr id="8" name="TextBox 7">
            <a:extLst>
              <a:ext uri="{FF2B5EF4-FFF2-40B4-BE49-F238E27FC236}">
                <a16:creationId xmlns:a16="http://schemas.microsoft.com/office/drawing/2014/main" id="{750433BE-B781-5B09-3E93-8250ABA781DD}"/>
              </a:ext>
            </a:extLst>
          </p:cNvPr>
          <p:cNvSpPr txBox="1"/>
          <p:nvPr/>
        </p:nvSpPr>
        <p:spPr>
          <a:xfrm>
            <a:off x="1648976" y="3630343"/>
            <a:ext cx="8894048" cy="1200329"/>
          </a:xfrm>
          <a:prstGeom prst="rect">
            <a:avLst/>
          </a:prstGeom>
          <a:noFill/>
        </p:spPr>
        <p:txBody>
          <a:bodyPr wrap="square" rtlCol="0">
            <a:spAutoFit/>
          </a:bodyPr>
          <a:lstStyle/>
          <a:p>
            <a:r>
              <a:rPr lang="en-US" sz="3600" b="1" dirty="0">
                <a:solidFill>
                  <a:schemeClr val="accent1">
                    <a:lumMod val="75000"/>
                  </a:schemeClr>
                </a:solidFill>
              </a:rPr>
              <a:t>*</a:t>
            </a:r>
            <a:r>
              <a:rPr lang="en-US" sz="3600" b="1" dirty="0"/>
              <a:t>Wrote a musical called: “</a:t>
            </a:r>
            <a:r>
              <a:rPr lang="en-US" sz="3600" b="1" dirty="0" err="1"/>
              <a:t>Kansasalot</a:t>
            </a:r>
            <a:r>
              <a:rPr lang="en-US" sz="3600" b="1" dirty="0"/>
              <a:t>” - it 	expressed the thoughts of a new initiate.</a:t>
            </a:r>
          </a:p>
        </p:txBody>
      </p:sp>
      <p:sp>
        <p:nvSpPr>
          <p:cNvPr id="9" name="TextBox 8">
            <a:extLst>
              <a:ext uri="{FF2B5EF4-FFF2-40B4-BE49-F238E27FC236}">
                <a16:creationId xmlns:a16="http://schemas.microsoft.com/office/drawing/2014/main" id="{8B735D8E-0B5B-A5F3-1CBA-83942B176DBA}"/>
              </a:ext>
            </a:extLst>
          </p:cNvPr>
          <p:cNvSpPr txBox="1"/>
          <p:nvPr/>
        </p:nvSpPr>
        <p:spPr>
          <a:xfrm>
            <a:off x="1710893" y="4801749"/>
            <a:ext cx="8770213" cy="1754326"/>
          </a:xfrm>
          <a:prstGeom prst="rect">
            <a:avLst/>
          </a:prstGeom>
          <a:noFill/>
        </p:spPr>
        <p:txBody>
          <a:bodyPr wrap="square" rtlCol="0">
            <a:spAutoFit/>
          </a:bodyPr>
          <a:lstStyle/>
          <a:p>
            <a:r>
              <a:rPr lang="en-US" sz="3600" b="1" dirty="0">
                <a:solidFill>
                  <a:schemeClr val="accent1">
                    <a:lumMod val="75000"/>
                  </a:schemeClr>
                </a:solidFill>
              </a:rPr>
              <a:t>*</a:t>
            </a:r>
            <a:r>
              <a:rPr lang="en-US" sz="3600" b="1" dirty="0"/>
              <a:t>Greatest achievement has been the sharing 	of ideas and hopes and a deepening of 	love and understanding of our sisters.</a:t>
            </a:r>
          </a:p>
        </p:txBody>
      </p:sp>
    </p:spTree>
    <p:extLst>
      <p:ext uri="{BB962C8B-B14F-4D97-AF65-F5344CB8AC3E}">
        <p14:creationId xmlns:p14="http://schemas.microsoft.com/office/powerpoint/2010/main" val="3658110829"/>
      </p:ext>
    </p:extLst>
  </p:cSld>
  <p:clrMapOvr>
    <a:masterClrMapping/>
  </p:clrMapOvr>
  <mc:AlternateContent xmlns:mc="http://schemas.openxmlformats.org/markup-compatibility/2006" xmlns:p14="http://schemas.microsoft.com/office/powerpoint/2010/main">
    <mc:Choice Requires="p14">
      <p:transition spd="slow" p14:dur="3400" advClick="0" advTm="14000">
        <p14:reveal dir="r"/>
      </p:transition>
    </mc:Choice>
    <mc:Fallback xmlns="">
      <p:transition spd="slow" advClick="0" advTm="14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2C5E46-80DE-1B8E-04B5-73DDBC57F345}"/>
              </a:ext>
            </a:extLst>
          </p:cNvPr>
          <p:cNvSpPr/>
          <p:nvPr/>
        </p:nvSpPr>
        <p:spPr>
          <a:xfrm>
            <a:off x="3684005" y="444797"/>
            <a:ext cx="4630498" cy="2123658"/>
          </a:xfrm>
          <a:prstGeom prst="rect">
            <a:avLst/>
          </a:prstGeom>
          <a:noFill/>
        </p:spPr>
        <p:txBody>
          <a:bodyPr wrap="none" lIns="91440" tIns="45720" rIns="91440" bIns="45720">
            <a:spAutoFit/>
          </a:bodyPr>
          <a:lstStyle/>
          <a:p>
            <a:pPr algn="ctr"/>
            <a:r>
              <a:rPr lang="en-US" sz="6600" b="1" dirty="0">
                <a:ln w="12700">
                  <a:solidFill>
                    <a:schemeClr val="tx2">
                      <a:lumMod val="75000"/>
                    </a:schemeClr>
                  </a:solidFill>
                  <a:prstDash val="solid"/>
                </a:ln>
                <a:solidFill>
                  <a:schemeClr val="accent6">
                    <a:lumMod val="75000"/>
                  </a:schemeClr>
                </a:solidFill>
                <a:effectLst>
                  <a:outerShdw dist="38100" dir="2640000" algn="bl" rotWithShape="0">
                    <a:schemeClr val="tx2">
                      <a:lumMod val="75000"/>
                    </a:schemeClr>
                  </a:outerShdw>
                </a:effectLst>
              </a:rPr>
              <a:t>CHAPTER CN</a:t>
            </a:r>
          </a:p>
          <a:p>
            <a:pPr algn="ctr"/>
            <a:r>
              <a:rPr lang="en-US" sz="6600" b="1" cap="none" spc="0" dirty="0">
                <a:ln w="12700">
                  <a:solidFill>
                    <a:schemeClr val="tx2">
                      <a:lumMod val="75000"/>
                    </a:schemeClr>
                  </a:solidFill>
                  <a:prstDash val="solid"/>
                </a:ln>
                <a:solidFill>
                  <a:schemeClr val="accent6">
                    <a:lumMod val="75000"/>
                  </a:schemeClr>
                </a:solidFill>
                <a:effectLst>
                  <a:outerShdw dist="38100" dir="2640000" algn="bl" rotWithShape="0">
                    <a:schemeClr val="tx2">
                      <a:lumMod val="75000"/>
                    </a:schemeClr>
                  </a:outerShdw>
                </a:effectLst>
              </a:rPr>
              <a:t>MANKATO</a:t>
            </a:r>
          </a:p>
        </p:txBody>
      </p:sp>
      <p:sp>
        <p:nvSpPr>
          <p:cNvPr id="3" name="TextBox 2">
            <a:extLst>
              <a:ext uri="{FF2B5EF4-FFF2-40B4-BE49-F238E27FC236}">
                <a16:creationId xmlns:a16="http://schemas.microsoft.com/office/drawing/2014/main" id="{F1B0DF88-48E4-C0EE-36A9-3028383E5095}"/>
              </a:ext>
            </a:extLst>
          </p:cNvPr>
          <p:cNvSpPr txBox="1"/>
          <p:nvPr/>
        </p:nvSpPr>
        <p:spPr>
          <a:xfrm>
            <a:off x="2896705" y="2312893"/>
            <a:ext cx="6205097" cy="707886"/>
          </a:xfrm>
          <a:prstGeom prst="rect">
            <a:avLst/>
          </a:prstGeom>
          <a:noFill/>
        </p:spPr>
        <p:txBody>
          <a:bodyPr wrap="none" rtlCol="0">
            <a:spAutoFit/>
          </a:bodyPr>
          <a:lstStyle/>
          <a:p>
            <a:r>
              <a:rPr lang="en-US" sz="4000" b="1" dirty="0"/>
              <a:t>Organized October 15, 1924</a:t>
            </a:r>
          </a:p>
        </p:txBody>
      </p:sp>
      <p:pic>
        <p:nvPicPr>
          <p:cNvPr id="4" name="Picture 3">
            <a:extLst>
              <a:ext uri="{FF2B5EF4-FFF2-40B4-BE49-F238E27FC236}">
                <a16:creationId xmlns:a16="http://schemas.microsoft.com/office/drawing/2014/main" id="{1DFBF920-FA81-8E90-C7F8-6BD6188B355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51331" y="174035"/>
            <a:ext cx="2382320" cy="3392424"/>
          </a:xfrm>
          <a:prstGeom prst="rect">
            <a:avLst/>
          </a:prstGeom>
        </p:spPr>
      </p:pic>
      <p:sp>
        <p:nvSpPr>
          <p:cNvPr id="5" name="Rectangle 4">
            <a:extLst>
              <a:ext uri="{FF2B5EF4-FFF2-40B4-BE49-F238E27FC236}">
                <a16:creationId xmlns:a16="http://schemas.microsoft.com/office/drawing/2014/main" id="{AC76814A-B3B4-BF2E-65B5-42EBD5D14311}"/>
              </a:ext>
            </a:extLst>
          </p:cNvPr>
          <p:cNvSpPr/>
          <p:nvPr/>
        </p:nvSpPr>
        <p:spPr>
          <a:xfrm>
            <a:off x="374116" y="1208527"/>
            <a:ext cx="1936749" cy="1323439"/>
          </a:xfrm>
          <a:prstGeom prst="rect">
            <a:avLst/>
          </a:prstGeom>
          <a:noFill/>
        </p:spPr>
        <p:txBody>
          <a:bodyPr wrap="square" lIns="91440" tIns="45720" rIns="91440" bIns="45720">
            <a:spAutoFit/>
          </a:bodyPr>
          <a:lstStyle/>
          <a:p>
            <a:pPr algn="ctr"/>
            <a:r>
              <a:rPr lang="en-US" sz="8000" b="1" dirty="0">
                <a:ln w="12700">
                  <a:solidFill>
                    <a:schemeClr val="accent1"/>
                  </a:solidFill>
                  <a:prstDash val="solid"/>
                </a:ln>
                <a:solidFill>
                  <a:srgbClr val="00B0F0"/>
                </a:solidFill>
                <a:effectLst>
                  <a:outerShdw dist="38100" dir="2640000" algn="bl" rotWithShape="0">
                    <a:schemeClr val="accent1"/>
                  </a:outerShdw>
                </a:effectLst>
              </a:rPr>
              <a:t>CN</a:t>
            </a:r>
            <a:endParaRPr lang="en-US" sz="8000" b="1" cap="none" spc="0" dirty="0">
              <a:ln w="12700">
                <a:solidFill>
                  <a:schemeClr val="accent1"/>
                </a:solidFill>
                <a:prstDash val="solid"/>
              </a:ln>
              <a:solidFill>
                <a:srgbClr val="00B0F0"/>
              </a:solidFill>
              <a:effectLst>
                <a:outerShdw dist="38100" dir="2640000" algn="bl" rotWithShape="0">
                  <a:schemeClr val="accent1"/>
                </a:outerShdw>
              </a:effectLst>
            </a:endParaRPr>
          </a:p>
        </p:txBody>
      </p:sp>
      <p:pic>
        <p:nvPicPr>
          <p:cNvPr id="7" name="Picture 6">
            <a:extLst>
              <a:ext uri="{FF2B5EF4-FFF2-40B4-BE49-F238E27FC236}">
                <a16:creationId xmlns:a16="http://schemas.microsoft.com/office/drawing/2014/main" id="{C4F8D1E3-8140-4FC3-5FD4-9BE2BC931D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6863" y="3020779"/>
            <a:ext cx="4898274" cy="3392424"/>
          </a:xfrm>
          <a:prstGeom prst="rect">
            <a:avLst/>
          </a:prstGeom>
        </p:spPr>
      </p:pic>
      <p:sp>
        <p:nvSpPr>
          <p:cNvPr id="6" name="TextBox 5">
            <a:extLst>
              <a:ext uri="{FF2B5EF4-FFF2-40B4-BE49-F238E27FC236}">
                <a16:creationId xmlns:a16="http://schemas.microsoft.com/office/drawing/2014/main" id="{10581BC1-A716-F806-1078-8EDF5DB68FFE}"/>
              </a:ext>
            </a:extLst>
          </p:cNvPr>
          <p:cNvSpPr txBox="1"/>
          <p:nvPr/>
        </p:nvSpPr>
        <p:spPr>
          <a:xfrm>
            <a:off x="5426820" y="6496195"/>
            <a:ext cx="1144865" cy="369332"/>
          </a:xfrm>
          <a:prstGeom prst="rect">
            <a:avLst/>
          </a:prstGeom>
          <a:noFill/>
        </p:spPr>
        <p:txBody>
          <a:bodyPr wrap="none" rtlCol="0">
            <a:spAutoFit/>
          </a:bodyPr>
          <a:lstStyle/>
          <a:p>
            <a:r>
              <a:rPr lang="en-US" b="1" dirty="0"/>
              <a:t>June 2018</a:t>
            </a:r>
          </a:p>
        </p:txBody>
      </p:sp>
    </p:spTree>
    <p:extLst>
      <p:ext uri="{BB962C8B-B14F-4D97-AF65-F5344CB8AC3E}">
        <p14:creationId xmlns:p14="http://schemas.microsoft.com/office/powerpoint/2010/main" val="3207528567"/>
      </p:ext>
    </p:extLst>
  </p:cSld>
  <p:clrMapOvr>
    <a:masterClrMapping/>
  </p:clrMapOvr>
  <mc:AlternateContent xmlns:mc="http://schemas.openxmlformats.org/markup-compatibility/2006" xmlns:p14="http://schemas.microsoft.com/office/powerpoint/2010/main">
    <mc:Choice Requires="p14">
      <p:transition spd="slow" p14:dur="3400" advClick="0" advTm="8000">
        <p14:reveal dir="r"/>
      </p:transition>
    </mc:Choice>
    <mc:Fallback xmlns="">
      <p:transition spd="slow" advClick="0" advTm="8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714BD9-828A-7992-DD1F-19265C76F2BF}"/>
              </a:ext>
            </a:extLst>
          </p:cNvPr>
          <p:cNvPicPr>
            <a:picLocks noChangeAspect="1"/>
          </p:cNvPicPr>
          <p:nvPr/>
        </p:nvPicPr>
        <p:blipFill>
          <a:blip r:embed="rId3"/>
          <a:stretch>
            <a:fillRect/>
          </a:stretch>
        </p:blipFill>
        <p:spPr>
          <a:xfrm>
            <a:off x="3506488" y="170349"/>
            <a:ext cx="4633362" cy="2121592"/>
          </a:xfrm>
          <a:prstGeom prst="rect">
            <a:avLst/>
          </a:prstGeom>
        </p:spPr>
      </p:pic>
      <p:pic>
        <p:nvPicPr>
          <p:cNvPr id="5" name="Picture 4">
            <a:extLst>
              <a:ext uri="{FF2B5EF4-FFF2-40B4-BE49-F238E27FC236}">
                <a16:creationId xmlns:a16="http://schemas.microsoft.com/office/drawing/2014/main" id="{915C10A4-116F-AC3E-DB15-F212E128562A}"/>
              </a:ext>
            </a:extLst>
          </p:cNvPr>
          <p:cNvPicPr>
            <a:picLocks noChangeAspect="1"/>
          </p:cNvPicPr>
          <p:nvPr/>
        </p:nvPicPr>
        <p:blipFill>
          <a:blip r:embed="rId4"/>
          <a:stretch>
            <a:fillRect/>
          </a:stretch>
        </p:blipFill>
        <p:spPr>
          <a:xfrm rot="19803983">
            <a:off x="829671" y="291554"/>
            <a:ext cx="1646183" cy="2340864"/>
          </a:xfrm>
          <a:prstGeom prst="rect">
            <a:avLst/>
          </a:prstGeom>
        </p:spPr>
      </p:pic>
      <p:pic>
        <p:nvPicPr>
          <p:cNvPr id="3" name="Picture 2">
            <a:extLst>
              <a:ext uri="{FF2B5EF4-FFF2-40B4-BE49-F238E27FC236}">
                <a16:creationId xmlns:a16="http://schemas.microsoft.com/office/drawing/2014/main" id="{4C0F5567-3773-1271-040C-96B360646E69}"/>
              </a:ext>
            </a:extLst>
          </p:cNvPr>
          <p:cNvPicPr>
            <a:picLocks noChangeAspect="1"/>
          </p:cNvPicPr>
          <p:nvPr/>
        </p:nvPicPr>
        <p:blipFill>
          <a:blip r:embed="rId5"/>
          <a:stretch>
            <a:fillRect/>
          </a:stretch>
        </p:blipFill>
        <p:spPr>
          <a:xfrm rot="20299234">
            <a:off x="1091987" y="1145222"/>
            <a:ext cx="1058597" cy="722376"/>
          </a:xfrm>
          <a:prstGeom prst="rect">
            <a:avLst/>
          </a:prstGeom>
        </p:spPr>
      </p:pic>
      <p:pic>
        <p:nvPicPr>
          <p:cNvPr id="6" name="Picture 5">
            <a:extLst>
              <a:ext uri="{FF2B5EF4-FFF2-40B4-BE49-F238E27FC236}">
                <a16:creationId xmlns:a16="http://schemas.microsoft.com/office/drawing/2014/main" id="{4050A004-3E65-05D4-FF32-DCABF6A0AD99}"/>
              </a:ext>
            </a:extLst>
          </p:cNvPr>
          <p:cNvPicPr>
            <a:picLocks noChangeAspect="1"/>
          </p:cNvPicPr>
          <p:nvPr/>
        </p:nvPicPr>
        <p:blipFill>
          <a:blip r:embed="rId6"/>
          <a:stretch>
            <a:fillRect/>
          </a:stretch>
        </p:blipFill>
        <p:spPr>
          <a:xfrm rot="1382109">
            <a:off x="9141248" y="168188"/>
            <a:ext cx="1646063" cy="2341067"/>
          </a:xfrm>
          <a:prstGeom prst="rect">
            <a:avLst/>
          </a:prstGeom>
        </p:spPr>
      </p:pic>
      <p:pic>
        <p:nvPicPr>
          <p:cNvPr id="4" name="Picture 3">
            <a:extLst>
              <a:ext uri="{FF2B5EF4-FFF2-40B4-BE49-F238E27FC236}">
                <a16:creationId xmlns:a16="http://schemas.microsoft.com/office/drawing/2014/main" id="{55FCBF28-C2B2-991C-7B91-9E8BB436C651}"/>
              </a:ext>
            </a:extLst>
          </p:cNvPr>
          <p:cNvPicPr>
            <a:picLocks noChangeAspect="1"/>
          </p:cNvPicPr>
          <p:nvPr/>
        </p:nvPicPr>
        <p:blipFill>
          <a:blip r:embed="rId7"/>
          <a:stretch>
            <a:fillRect/>
          </a:stretch>
        </p:blipFill>
        <p:spPr>
          <a:xfrm rot="916690">
            <a:off x="9433882" y="1102291"/>
            <a:ext cx="1060796" cy="719390"/>
          </a:xfrm>
          <a:prstGeom prst="rect">
            <a:avLst/>
          </a:prstGeom>
        </p:spPr>
      </p:pic>
      <p:sp>
        <p:nvSpPr>
          <p:cNvPr id="8" name="TextBox 7">
            <a:extLst>
              <a:ext uri="{FF2B5EF4-FFF2-40B4-BE49-F238E27FC236}">
                <a16:creationId xmlns:a16="http://schemas.microsoft.com/office/drawing/2014/main" id="{19DDFA27-892F-EA0B-7B4F-1A6BCA62E17C}"/>
              </a:ext>
            </a:extLst>
          </p:cNvPr>
          <p:cNvSpPr txBox="1"/>
          <p:nvPr/>
        </p:nvSpPr>
        <p:spPr>
          <a:xfrm>
            <a:off x="621502" y="2494053"/>
            <a:ext cx="10948996" cy="1200329"/>
          </a:xfrm>
          <a:prstGeom prst="rect">
            <a:avLst/>
          </a:prstGeom>
          <a:noFill/>
        </p:spPr>
        <p:txBody>
          <a:bodyPr wrap="square">
            <a:spAutoFit/>
          </a:bodyPr>
          <a:lstStyle/>
          <a:p>
            <a:r>
              <a:rPr lang="en-US" sz="2400" b="1" dirty="0">
                <a:solidFill>
                  <a:schemeClr val="accent6">
                    <a:lumMod val="75000"/>
                  </a:schemeClr>
                </a:solidFill>
              </a:rPr>
              <a:t>*</a:t>
            </a:r>
            <a:r>
              <a:rPr lang="en-US" sz="2400" b="1" dirty="0"/>
              <a:t>The Sisters of CN made gifts for Cottey College students, delivered food baskets to 	the needy, supported the USO, volunteered in the Red Cross, organized March 	of Dimes events, sponsored deserving women for P.E.O. projects.</a:t>
            </a:r>
          </a:p>
        </p:txBody>
      </p:sp>
      <p:sp>
        <p:nvSpPr>
          <p:cNvPr id="10" name="TextBox 9">
            <a:extLst>
              <a:ext uri="{FF2B5EF4-FFF2-40B4-BE49-F238E27FC236}">
                <a16:creationId xmlns:a16="http://schemas.microsoft.com/office/drawing/2014/main" id="{45BC92EB-1161-86E2-C892-80798F4625CD}"/>
              </a:ext>
            </a:extLst>
          </p:cNvPr>
          <p:cNvSpPr txBox="1"/>
          <p:nvPr/>
        </p:nvSpPr>
        <p:spPr>
          <a:xfrm>
            <a:off x="621502" y="5155374"/>
            <a:ext cx="10550811" cy="1200329"/>
          </a:xfrm>
          <a:prstGeom prst="rect">
            <a:avLst/>
          </a:prstGeom>
          <a:noFill/>
        </p:spPr>
        <p:txBody>
          <a:bodyPr wrap="square">
            <a:spAutoFit/>
          </a:bodyPr>
          <a:lstStyle/>
          <a:p>
            <a:r>
              <a:rPr lang="en-US" sz="2400" b="1" dirty="0">
                <a:solidFill>
                  <a:schemeClr val="accent6">
                    <a:lumMod val="75000"/>
                  </a:schemeClr>
                </a:solidFill>
              </a:rPr>
              <a:t>*</a:t>
            </a:r>
            <a:r>
              <a:rPr lang="en-US" sz="2400" b="1" dirty="0"/>
              <a:t>Chapter CN is best described by a quote written by their President for their 	50th anniversary. Rosalie </a:t>
            </a:r>
            <a:r>
              <a:rPr lang="en-US" sz="2400" b="1" dirty="0" err="1"/>
              <a:t>Menhusen</a:t>
            </a:r>
            <a:r>
              <a:rPr lang="en-US" sz="2400" b="1" dirty="0"/>
              <a:t> wrote, “The love and consideration of 	the P.E.O. Sisterhood is rewarding and of great value to its members.”</a:t>
            </a:r>
          </a:p>
        </p:txBody>
      </p:sp>
      <p:sp>
        <p:nvSpPr>
          <p:cNvPr id="12" name="TextBox 11">
            <a:extLst>
              <a:ext uri="{FF2B5EF4-FFF2-40B4-BE49-F238E27FC236}">
                <a16:creationId xmlns:a16="http://schemas.microsoft.com/office/drawing/2014/main" id="{C594BC37-9033-D9D4-F16A-D3699DDF42AE}"/>
              </a:ext>
            </a:extLst>
          </p:cNvPr>
          <p:cNvSpPr txBox="1"/>
          <p:nvPr/>
        </p:nvSpPr>
        <p:spPr>
          <a:xfrm>
            <a:off x="621502" y="4049050"/>
            <a:ext cx="10550810" cy="830997"/>
          </a:xfrm>
          <a:prstGeom prst="rect">
            <a:avLst/>
          </a:prstGeom>
          <a:noFill/>
        </p:spPr>
        <p:txBody>
          <a:bodyPr wrap="square">
            <a:spAutoFit/>
          </a:bodyPr>
          <a:lstStyle/>
          <a:p>
            <a:r>
              <a:rPr lang="en-US" sz="2400" b="1" dirty="0">
                <a:solidFill>
                  <a:schemeClr val="accent6">
                    <a:lumMod val="75000"/>
                  </a:schemeClr>
                </a:solidFill>
              </a:rPr>
              <a:t>*</a:t>
            </a:r>
            <a:r>
              <a:rPr lang="en-US" sz="2400" b="1" dirty="0"/>
              <a:t>Chapter CN has empowered women in their community, initiating 171 members, 	many of which represent multiple generations of the same family.</a:t>
            </a:r>
          </a:p>
        </p:txBody>
      </p:sp>
    </p:spTree>
    <p:extLst>
      <p:ext uri="{BB962C8B-B14F-4D97-AF65-F5344CB8AC3E}">
        <p14:creationId xmlns:p14="http://schemas.microsoft.com/office/powerpoint/2010/main" val="4115907380"/>
      </p:ext>
    </p:extLst>
  </p:cSld>
  <p:clrMapOvr>
    <a:masterClrMapping/>
  </p:clrMapOvr>
  <mc:AlternateContent xmlns:mc="http://schemas.openxmlformats.org/markup-compatibility/2006" xmlns:p14="http://schemas.microsoft.com/office/powerpoint/2010/main">
    <mc:Choice Requires="p14">
      <p:transition spd="slow" p14:dur="3400" advClick="0" advTm="15000">
        <p14:reveal dir="r"/>
      </p:transition>
    </mc:Choice>
    <mc:Fallback xmlns="">
      <p:transition spd="slow" advClick="0" advTm="15000">
        <p:fade/>
      </p:transition>
    </mc:Fallback>
  </mc:AlternateContent>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87F4D0A-E960-19DC-8A71-60698F65884C}"/>
              </a:ext>
            </a:extLst>
          </p:cNvPr>
          <p:cNvSpPr/>
          <p:nvPr/>
        </p:nvSpPr>
        <p:spPr>
          <a:xfrm>
            <a:off x="3563445" y="219580"/>
            <a:ext cx="4889929" cy="2123658"/>
          </a:xfrm>
          <a:prstGeom prst="rect">
            <a:avLst/>
          </a:prstGeom>
          <a:noFill/>
        </p:spPr>
        <p:txBody>
          <a:bodyPr wrap="none" lIns="91440" tIns="45720" rIns="91440" bIns="45720">
            <a:spAutoFit/>
          </a:bodyPr>
          <a:lstStyle/>
          <a:p>
            <a:pPr algn="ctr"/>
            <a:r>
              <a:rPr lang="en-US" sz="6600" b="1" dirty="0">
                <a:ln w="12700">
                  <a:solidFill>
                    <a:schemeClr val="tx2">
                      <a:lumMod val="75000"/>
                    </a:schemeClr>
                  </a:solidFill>
                  <a:prstDash val="solid"/>
                </a:ln>
                <a:solidFill>
                  <a:srgbClr val="CC0099"/>
                </a:solidFill>
                <a:effectLst>
                  <a:outerShdw dist="38100" dir="2640000" algn="bl" rotWithShape="0">
                    <a:schemeClr val="tx2">
                      <a:lumMod val="75000"/>
                    </a:schemeClr>
                  </a:outerShdw>
                </a:effectLst>
              </a:rPr>
              <a:t>CHAPTER CO</a:t>
            </a:r>
          </a:p>
          <a:p>
            <a:pPr algn="ctr"/>
            <a:r>
              <a:rPr lang="en-US" sz="6600" b="1" cap="none" spc="0" dirty="0">
                <a:ln w="12700">
                  <a:solidFill>
                    <a:schemeClr val="tx2">
                      <a:lumMod val="75000"/>
                    </a:schemeClr>
                  </a:solidFill>
                  <a:prstDash val="solid"/>
                </a:ln>
                <a:solidFill>
                  <a:srgbClr val="CC0099"/>
                </a:solidFill>
                <a:effectLst>
                  <a:outerShdw dist="38100" dir="2640000" algn="bl" rotWithShape="0">
                    <a:schemeClr val="tx2">
                      <a:lumMod val="75000"/>
                    </a:schemeClr>
                  </a:outerShdw>
                </a:effectLst>
              </a:rPr>
              <a:t>BURLINGTON</a:t>
            </a:r>
          </a:p>
        </p:txBody>
      </p:sp>
      <p:sp>
        <p:nvSpPr>
          <p:cNvPr id="3" name="TextBox 2">
            <a:extLst>
              <a:ext uri="{FF2B5EF4-FFF2-40B4-BE49-F238E27FC236}">
                <a16:creationId xmlns:a16="http://schemas.microsoft.com/office/drawing/2014/main" id="{AA8664EA-0B30-EB69-4CD2-FD07BC229763}"/>
              </a:ext>
            </a:extLst>
          </p:cNvPr>
          <p:cNvSpPr txBox="1"/>
          <p:nvPr/>
        </p:nvSpPr>
        <p:spPr>
          <a:xfrm>
            <a:off x="3864723" y="2074322"/>
            <a:ext cx="4347857" cy="1323439"/>
          </a:xfrm>
          <a:prstGeom prst="rect">
            <a:avLst/>
          </a:prstGeom>
          <a:noFill/>
        </p:spPr>
        <p:txBody>
          <a:bodyPr wrap="none" rtlCol="0">
            <a:spAutoFit/>
          </a:bodyPr>
          <a:lstStyle/>
          <a:p>
            <a:r>
              <a:rPr lang="en-US" sz="4000" b="1" dirty="0"/>
              <a:t>       Organized </a:t>
            </a:r>
          </a:p>
          <a:p>
            <a:r>
              <a:rPr lang="en-US" sz="4000" b="1" dirty="0"/>
              <a:t>November 18, 1924</a:t>
            </a:r>
          </a:p>
        </p:txBody>
      </p:sp>
      <p:pic>
        <p:nvPicPr>
          <p:cNvPr id="4" name="Picture 3">
            <a:extLst>
              <a:ext uri="{FF2B5EF4-FFF2-40B4-BE49-F238E27FC236}">
                <a16:creationId xmlns:a16="http://schemas.microsoft.com/office/drawing/2014/main" id="{687735BD-2F07-ACC8-8618-288321E6B2E8}"/>
              </a:ext>
            </a:extLst>
          </p:cNvPr>
          <p:cNvPicPr>
            <a:picLocks noChangeAspect="1"/>
          </p:cNvPicPr>
          <p:nvPr/>
        </p:nvPicPr>
        <p:blipFill>
          <a:blip r:embed="rId2"/>
          <a:stretch>
            <a:fillRect/>
          </a:stretch>
        </p:blipFill>
        <p:spPr>
          <a:xfrm>
            <a:off x="120864" y="-241377"/>
            <a:ext cx="2373679" cy="3392424"/>
          </a:xfrm>
          <a:prstGeom prst="rect">
            <a:avLst/>
          </a:prstGeom>
        </p:spPr>
      </p:pic>
      <p:pic>
        <p:nvPicPr>
          <p:cNvPr id="14" name="Picture 13">
            <a:extLst>
              <a:ext uri="{FF2B5EF4-FFF2-40B4-BE49-F238E27FC236}">
                <a16:creationId xmlns:a16="http://schemas.microsoft.com/office/drawing/2014/main" id="{D3DFA391-ADAE-6F56-3CFF-33FF779E8B5A}"/>
              </a:ext>
            </a:extLst>
          </p:cNvPr>
          <p:cNvPicPr>
            <a:picLocks noChangeAspect="1"/>
          </p:cNvPicPr>
          <p:nvPr/>
        </p:nvPicPr>
        <p:blipFill>
          <a:blip r:embed="rId3"/>
          <a:stretch>
            <a:fillRect/>
          </a:stretch>
        </p:blipFill>
        <p:spPr>
          <a:xfrm>
            <a:off x="0" y="2980450"/>
            <a:ext cx="3616581" cy="2184308"/>
          </a:xfrm>
          <a:prstGeom prst="rect">
            <a:avLst/>
          </a:prstGeom>
        </p:spPr>
      </p:pic>
      <p:sp>
        <p:nvSpPr>
          <p:cNvPr id="5" name="Rectangle 4">
            <a:extLst>
              <a:ext uri="{FF2B5EF4-FFF2-40B4-BE49-F238E27FC236}">
                <a16:creationId xmlns:a16="http://schemas.microsoft.com/office/drawing/2014/main" id="{880AF2F9-0B46-5210-5A03-864F729B8C4C}"/>
              </a:ext>
            </a:extLst>
          </p:cNvPr>
          <p:cNvSpPr/>
          <p:nvPr/>
        </p:nvSpPr>
        <p:spPr>
          <a:xfrm>
            <a:off x="419859" y="832659"/>
            <a:ext cx="1537344" cy="1446550"/>
          </a:xfrm>
          <a:prstGeom prst="rect">
            <a:avLst/>
          </a:prstGeom>
          <a:noFill/>
        </p:spPr>
        <p:txBody>
          <a:bodyPr wrap="none" lIns="91440" tIns="45720" rIns="91440" bIns="45720">
            <a:spAutoFit/>
          </a:bodyPr>
          <a:lstStyle/>
          <a:p>
            <a:pPr algn="ctr"/>
            <a:r>
              <a:rPr lang="en-US" sz="8800" b="1" dirty="0">
                <a:ln w="12700">
                  <a:solidFill>
                    <a:schemeClr val="accent1"/>
                  </a:solidFill>
                  <a:prstDash val="solid"/>
                </a:ln>
                <a:solidFill>
                  <a:srgbClr val="CC0000"/>
                </a:solidFill>
                <a:effectLst>
                  <a:outerShdw dist="38100" dir="2640000" algn="bl" rotWithShape="0">
                    <a:schemeClr val="accent1"/>
                  </a:outerShdw>
                </a:effectLst>
              </a:rPr>
              <a:t>CO</a:t>
            </a:r>
            <a:endParaRPr lang="en-US" sz="8000" b="1" cap="none" spc="0" dirty="0">
              <a:ln w="12700">
                <a:solidFill>
                  <a:schemeClr val="accent1"/>
                </a:solidFill>
                <a:prstDash val="solid"/>
              </a:ln>
              <a:solidFill>
                <a:srgbClr val="CC0000"/>
              </a:solidFill>
              <a:effectLst>
                <a:outerShdw dist="38100" dir="2640000" algn="bl" rotWithShape="0">
                  <a:schemeClr val="accent1"/>
                </a:outerShdw>
              </a:effectLst>
            </a:endParaRPr>
          </a:p>
        </p:txBody>
      </p:sp>
      <p:pic>
        <p:nvPicPr>
          <p:cNvPr id="7" name="Picture 6">
            <a:extLst>
              <a:ext uri="{FF2B5EF4-FFF2-40B4-BE49-F238E27FC236}">
                <a16:creationId xmlns:a16="http://schemas.microsoft.com/office/drawing/2014/main" id="{4F8D9BFB-84F9-AA00-34B4-77F274630FFA}"/>
              </a:ext>
            </a:extLst>
          </p:cNvPr>
          <p:cNvPicPr>
            <a:picLocks noChangeAspect="1"/>
          </p:cNvPicPr>
          <p:nvPr/>
        </p:nvPicPr>
        <p:blipFill>
          <a:blip r:embed="rId4"/>
          <a:stretch>
            <a:fillRect/>
          </a:stretch>
        </p:blipFill>
        <p:spPr>
          <a:xfrm>
            <a:off x="8290424" y="3315558"/>
            <a:ext cx="3743686" cy="2209326"/>
          </a:xfrm>
          <a:prstGeom prst="rect">
            <a:avLst/>
          </a:prstGeom>
        </p:spPr>
      </p:pic>
      <p:sp>
        <p:nvSpPr>
          <p:cNvPr id="9" name="TextBox 8">
            <a:extLst>
              <a:ext uri="{FF2B5EF4-FFF2-40B4-BE49-F238E27FC236}">
                <a16:creationId xmlns:a16="http://schemas.microsoft.com/office/drawing/2014/main" id="{392A5A3E-53FA-40E8-F98C-BF24FB977018}"/>
              </a:ext>
            </a:extLst>
          </p:cNvPr>
          <p:cNvSpPr txBox="1"/>
          <p:nvPr/>
        </p:nvSpPr>
        <p:spPr>
          <a:xfrm>
            <a:off x="9137322" y="5588537"/>
            <a:ext cx="2597206" cy="830997"/>
          </a:xfrm>
          <a:prstGeom prst="rect">
            <a:avLst/>
          </a:prstGeom>
          <a:noFill/>
        </p:spPr>
        <p:txBody>
          <a:bodyPr wrap="square" rtlCol="0">
            <a:spAutoFit/>
          </a:bodyPr>
          <a:lstStyle/>
          <a:p>
            <a:r>
              <a:rPr lang="en-US" sz="2400" b="1" dirty="0"/>
              <a:t>Chapter CO Sisters </a:t>
            </a:r>
          </a:p>
          <a:p>
            <a:r>
              <a:rPr lang="en-US" sz="2400" b="1" dirty="0"/>
              <a:t>with their B.I.L.s</a:t>
            </a:r>
          </a:p>
        </p:txBody>
      </p:sp>
      <p:pic>
        <p:nvPicPr>
          <p:cNvPr id="12" name="Picture 11">
            <a:extLst>
              <a:ext uri="{FF2B5EF4-FFF2-40B4-BE49-F238E27FC236}">
                <a16:creationId xmlns:a16="http://schemas.microsoft.com/office/drawing/2014/main" id="{C06D8917-4D9D-9C45-5390-693C9D7DD7A4}"/>
              </a:ext>
            </a:extLst>
          </p:cNvPr>
          <p:cNvPicPr>
            <a:picLocks noChangeAspect="1"/>
          </p:cNvPicPr>
          <p:nvPr/>
        </p:nvPicPr>
        <p:blipFill>
          <a:blip r:embed="rId5"/>
          <a:stretch>
            <a:fillRect/>
          </a:stretch>
        </p:blipFill>
        <p:spPr>
          <a:xfrm>
            <a:off x="8701516" y="123771"/>
            <a:ext cx="2535595" cy="2313730"/>
          </a:xfrm>
          <a:prstGeom prst="rect">
            <a:avLst/>
          </a:prstGeom>
        </p:spPr>
      </p:pic>
      <p:sp>
        <p:nvSpPr>
          <p:cNvPr id="15" name="TextBox 14">
            <a:extLst>
              <a:ext uri="{FF2B5EF4-FFF2-40B4-BE49-F238E27FC236}">
                <a16:creationId xmlns:a16="http://schemas.microsoft.com/office/drawing/2014/main" id="{5D8E8D66-9A91-2D18-4158-5F6FD7962B4A}"/>
              </a:ext>
            </a:extLst>
          </p:cNvPr>
          <p:cNvSpPr txBox="1"/>
          <p:nvPr/>
        </p:nvSpPr>
        <p:spPr>
          <a:xfrm>
            <a:off x="1250327" y="5357705"/>
            <a:ext cx="806631" cy="461665"/>
          </a:xfrm>
          <a:prstGeom prst="rect">
            <a:avLst/>
          </a:prstGeom>
          <a:noFill/>
        </p:spPr>
        <p:txBody>
          <a:bodyPr wrap="none" rtlCol="0">
            <a:spAutoFit/>
          </a:bodyPr>
          <a:lstStyle/>
          <a:p>
            <a:r>
              <a:rPr lang="en-US" sz="2400" b="1" dirty="0"/>
              <a:t>1995</a:t>
            </a:r>
          </a:p>
        </p:txBody>
      </p:sp>
      <p:sp>
        <p:nvSpPr>
          <p:cNvPr id="16" name="TextBox 15">
            <a:extLst>
              <a:ext uri="{FF2B5EF4-FFF2-40B4-BE49-F238E27FC236}">
                <a16:creationId xmlns:a16="http://schemas.microsoft.com/office/drawing/2014/main" id="{0325A7A2-0E70-03F6-7D11-66443375BE4D}"/>
              </a:ext>
            </a:extLst>
          </p:cNvPr>
          <p:cNvSpPr txBox="1"/>
          <p:nvPr/>
        </p:nvSpPr>
        <p:spPr>
          <a:xfrm>
            <a:off x="8636571" y="2440160"/>
            <a:ext cx="3692486" cy="830997"/>
          </a:xfrm>
          <a:prstGeom prst="rect">
            <a:avLst/>
          </a:prstGeom>
          <a:noFill/>
        </p:spPr>
        <p:txBody>
          <a:bodyPr wrap="none" rtlCol="0">
            <a:spAutoFit/>
          </a:bodyPr>
          <a:lstStyle/>
          <a:p>
            <a:r>
              <a:rPr lang="en-US" sz="2400" b="1" dirty="0"/>
              <a:t>Eva Kennedy:95</a:t>
            </a:r>
            <a:r>
              <a:rPr lang="en-US" sz="2400" b="1" baseline="30000" dirty="0"/>
              <a:t>th</a:t>
            </a:r>
            <a:r>
              <a:rPr lang="en-US" sz="2400" b="1" dirty="0"/>
              <a:t> Birthday: </a:t>
            </a:r>
          </a:p>
          <a:p>
            <a:r>
              <a:rPr lang="en-US" sz="2400" b="1" dirty="0"/>
              <a:t>1969 Charter Member</a:t>
            </a:r>
          </a:p>
        </p:txBody>
      </p:sp>
      <p:pic>
        <p:nvPicPr>
          <p:cNvPr id="6" name="Picture 5">
            <a:extLst>
              <a:ext uri="{FF2B5EF4-FFF2-40B4-BE49-F238E27FC236}">
                <a16:creationId xmlns:a16="http://schemas.microsoft.com/office/drawing/2014/main" id="{F2D807FD-DE56-F30F-EA4C-9D71653E04B6}"/>
              </a:ext>
            </a:extLst>
          </p:cNvPr>
          <p:cNvPicPr>
            <a:picLocks noChangeAspect="1"/>
          </p:cNvPicPr>
          <p:nvPr/>
        </p:nvPicPr>
        <p:blipFill>
          <a:blip r:embed="rId6"/>
          <a:stretch>
            <a:fillRect/>
          </a:stretch>
        </p:blipFill>
        <p:spPr>
          <a:xfrm rot="10800000" flipV="1">
            <a:off x="3411240" y="4469957"/>
            <a:ext cx="5084526" cy="2274342"/>
          </a:xfrm>
          <a:prstGeom prst="rect">
            <a:avLst/>
          </a:prstGeom>
        </p:spPr>
      </p:pic>
      <p:sp>
        <p:nvSpPr>
          <p:cNvPr id="8" name="TextBox 7">
            <a:extLst>
              <a:ext uri="{FF2B5EF4-FFF2-40B4-BE49-F238E27FC236}">
                <a16:creationId xmlns:a16="http://schemas.microsoft.com/office/drawing/2014/main" id="{B2B9708E-40E3-DB48-F62F-D1A953D5E604}"/>
              </a:ext>
            </a:extLst>
          </p:cNvPr>
          <p:cNvSpPr txBox="1"/>
          <p:nvPr/>
        </p:nvSpPr>
        <p:spPr>
          <a:xfrm>
            <a:off x="5400551" y="3844630"/>
            <a:ext cx="806631" cy="461665"/>
          </a:xfrm>
          <a:prstGeom prst="rect">
            <a:avLst/>
          </a:prstGeom>
          <a:noFill/>
        </p:spPr>
        <p:txBody>
          <a:bodyPr wrap="none" rtlCol="0">
            <a:spAutoFit/>
          </a:bodyPr>
          <a:lstStyle/>
          <a:p>
            <a:r>
              <a:rPr lang="en-US" sz="2400" b="1" dirty="0"/>
              <a:t>2024</a:t>
            </a:r>
          </a:p>
        </p:txBody>
      </p:sp>
    </p:spTree>
    <p:extLst>
      <p:ext uri="{BB962C8B-B14F-4D97-AF65-F5344CB8AC3E}">
        <p14:creationId xmlns:p14="http://schemas.microsoft.com/office/powerpoint/2010/main" val="3356269322"/>
      </p:ext>
    </p:extLst>
  </p:cSld>
  <p:clrMapOvr>
    <a:masterClrMapping/>
  </p:clrMapOvr>
  <mc:AlternateContent xmlns:mc="http://schemas.openxmlformats.org/markup-compatibility/2006" xmlns:p14="http://schemas.microsoft.com/office/powerpoint/2010/main">
    <mc:Choice Requires="p14">
      <p:transition spd="slow" p14:dur="3400" advClick="0" advTm="8000">
        <p14:reveal dir="r"/>
      </p:transition>
    </mc:Choice>
    <mc:Fallback xmlns="">
      <p:transition spd="slow" advClick="0" advTm="8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1BE0203-C9A0-CA5B-DA0D-D64BA57B7209}"/>
              </a:ext>
            </a:extLst>
          </p:cNvPr>
          <p:cNvPicPr>
            <a:picLocks noChangeAspect="1"/>
          </p:cNvPicPr>
          <p:nvPr/>
        </p:nvPicPr>
        <p:blipFill>
          <a:blip r:embed="rId2"/>
          <a:stretch>
            <a:fillRect/>
          </a:stretch>
        </p:blipFill>
        <p:spPr>
          <a:xfrm>
            <a:off x="3194092" y="106050"/>
            <a:ext cx="4889416" cy="2127688"/>
          </a:xfrm>
          <a:prstGeom prst="rect">
            <a:avLst/>
          </a:prstGeom>
        </p:spPr>
      </p:pic>
      <p:pic>
        <p:nvPicPr>
          <p:cNvPr id="3" name="Picture 2">
            <a:extLst>
              <a:ext uri="{FF2B5EF4-FFF2-40B4-BE49-F238E27FC236}">
                <a16:creationId xmlns:a16="http://schemas.microsoft.com/office/drawing/2014/main" id="{4E3216E8-8B0C-6956-B64F-AA82EB0021A5}"/>
              </a:ext>
            </a:extLst>
          </p:cNvPr>
          <p:cNvPicPr>
            <a:picLocks noChangeAspect="1"/>
          </p:cNvPicPr>
          <p:nvPr/>
        </p:nvPicPr>
        <p:blipFill>
          <a:blip r:embed="rId3"/>
          <a:stretch>
            <a:fillRect/>
          </a:stretch>
        </p:blipFill>
        <p:spPr>
          <a:xfrm rot="20550666">
            <a:off x="486143" y="76415"/>
            <a:ext cx="1637763" cy="2340864"/>
          </a:xfrm>
          <a:prstGeom prst="rect">
            <a:avLst/>
          </a:prstGeom>
        </p:spPr>
      </p:pic>
      <p:pic>
        <p:nvPicPr>
          <p:cNvPr id="4" name="Picture 3">
            <a:extLst>
              <a:ext uri="{FF2B5EF4-FFF2-40B4-BE49-F238E27FC236}">
                <a16:creationId xmlns:a16="http://schemas.microsoft.com/office/drawing/2014/main" id="{CB06D5AA-AA9E-106E-CF2A-3F6F8BC1581F}"/>
              </a:ext>
            </a:extLst>
          </p:cNvPr>
          <p:cNvPicPr>
            <a:picLocks noChangeAspect="1"/>
          </p:cNvPicPr>
          <p:nvPr/>
        </p:nvPicPr>
        <p:blipFill>
          <a:blip r:embed="rId4"/>
          <a:stretch>
            <a:fillRect/>
          </a:stretch>
        </p:blipFill>
        <p:spPr>
          <a:xfrm rot="1198538">
            <a:off x="9315834" y="94129"/>
            <a:ext cx="1639966" cy="2341067"/>
          </a:xfrm>
          <a:prstGeom prst="rect">
            <a:avLst/>
          </a:prstGeom>
        </p:spPr>
      </p:pic>
      <p:pic>
        <p:nvPicPr>
          <p:cNvPr id="5" name="Picture 4">
            <a:extLst>
              <a:ext uri="{FF2B5EF4-FFF2-40B4-BE49-F238E27FC236}">
                <a16:creationId xmlns:a16="http://schemas.microsoft.com/office/drawing/2014/main" id="{FF6B61FC-D939-D0F2-329A-79E72A0C6C9C}"/>
              </a:ext>
            </a:extLst>
          </p:cNvPr>
          <p:cNvPicPr>
            <a:picLocks noChangeAspect="1"/>
          </p:cNvPicPr>
          <p:nvPr/>
        </p:nvPicPr>
        <p:blipFill>
          <a:blip r:embed="rId5"/>
          <a:stretch>
            <a:fillRect/>
          </a:stretch>
        </p:blipFill>
        <p:spPr>
          <a:xfrm rot="20258924">
            <a:off x="823140" y="885660"/>
            <a:ext cx="768096" cy="722376"/>
          </a:xfrm>
          <a:prstGeom prst="rect">
            <a:avLst/>
          </a:prstGeom>
        </p:spPr>
      </p:pic>
      <p:pic>
        <p:nvPicPr>
          <p:cNvPr id="6" name="Picture 5">
            <a:extLst>
              <a:ext uri="{FF2B5EF4-FFF2-40B4-BE49-F238E27FC236}">
                <a16:creationId xmlns:a16="http://schemas.microsoft.com/office/drawing/2014/main" id="{67434BBE-8B7F-807A-EFFE-AA29B120980A}"/>
              </a:ext>
            </a:extLst>
          </p:cNvPr>
          <p:cNvPicPr>
            <a:picLocks noChangeAspect="1"/>
          </p:cNvPicPr>
          <p:nvPr/>
        </p:nvPicPr>
        <p:blipFill>
          <a:blip r:embed="rId6"/>
          <a:stretch>
            <a:fillRect/>
          </a:stretch>
        </p:blipFill>
        <p:spPr>
          <a:xfrm rot="1171810">
            <a:off x="9751735" y="904966"/>
            <a:ext cx="768163" cy="719390"/>
          </a:xfrm>
          <a:prstGeom prst="rect">
            <a:avLst/>
          </a:prstGeom>
        </p:spPr>
      </p:pic>
      <p:sp>
        <p:nvSpPr>
          <p:cNvPr id="7" name="TextBox 6">
            <a:extLst>
              <a:ext uri="{FF2B5EF4-FFF2-40B4-BE49-F238E27FC236}">
                <a16:creationId xmlns:a16="http://schemas.microsoft.com/office/drawing/2014/main" id="{293C0C70-540A-EF02-EF0E-D446AE881E56}"/>
              </a:ext>
            </a:extLst>
          </p:cNvPr>
          <p:cNvSpPr txBox="1"/>
          <p:nvPr/>
        </p:nvSpPr>
        <p:spPr>
          <a:xfrm>
            <a:off x="1692646" y="2316616"/>
            <a:ext cx="9328382" cy="584775"/>
          </a:xfrm>
          <a:prstGeom prst="rect">
            <a:avLst/>
          </a:prstGeom>
          <a:noFill/>
        </p:spPr>
        <p:txBody>
          <a:bodyPr wrap="square" rtlCol="0">
            <a:spAutoFit/>
          </a:bodyPr>
          <a:lstStyle/>
          <a:p>
            <a:r>
              <a:rPr lang="en-US" sz="3200" b="1" dirty="0">
                <a:solidFill>
                  <a:srgbClr val="AF1A2D"/>
                </a:solidFill>
              </a:rPr>
              <a:t>*</a:t>
            </a:r>
            <a:r>
              <a:rPr lang="en-US" sz="3200" b="1" dirty="0"/>
              <a:t>“We bond with our sisters at events we all enjoy.”</a:t>
            </a:r>
          </a:p>
        </p:txBody>
      </p:sp>
      <p:sp>
        <p:nvSpPr>
          <p:cNvPr id="9" name="TextBox 8">
            <a:extLst>
              <a:ext uri="{FF2B5EF4-FFF2-40B4-BE49-F238E27FC236}">
                <a16:creationId xmlns:a16="http://schemas.microsoft.com/office/drawing/2014/main" id="{0EDBF2F1-7D68-4319-E726-F80F2E237240}"/>
              </a:ext>
            </a:extLst>
          </p:cNvPr>
          <p:cNvSpPr txBox="1"/>
          <p:nvPr/>
        </p:nvSpPr>
        <p:spPr>
          <a:xfrm>
            <a:off x="2726432" y="3033209"/>
            <a:ext cx="9153142" cy="1569660"/>
          </a:xfrm>
          <a:prstGeom prst="rect">
            <a:avLst/>
          </a:prstGeom>
          <a:noFill/>
        </p:spPr>
        <p:txBody>
          <a:bodyPr wrap="square">
            <a:spAutoFit/>
          </a:bodyPr>
          <a:lstStyle/>
          <a:p>
            <a:r>
              <a:rPr lang="en-US" sz="3200" b="1" dirty="0">
                <a:solidFill>
                  <a:srgbClr val="FF0000"/>
                </a:solidFill>
              </a:rPr>
              <a:t>*</a:t>
            </a:r>
            <a:r>
              <a:rPr lang="en-US" sz="3200" b="1" dirty="0"/>
              <a:t>Activities that the chapter enjoy include a traveling 	birthday basket, a booth at arts and crafts fair, 	and holding an annual pancake feed.</a:t>
            </a:r>
          </a:p>
        </p:txBody>
      </p:sp>
      <p:sp>
        <p:nvSpPr>
          <p:cNvPr id="10" name="TextBox 9">
            <a:extLst>
              <a:ext uri="{FF2B5EF4-FFF2-40B4-BE49-F238E27FC236}">
                <a16:creationId xmlns:a16="http://schemas.microsoft.com/office/drawing/2014/main" id="{B38764F8-CA7E-96A8-1EC9-22E644811858}"/>
              </a:ext>
            </a:extLst>
          </p:cNvPr>
          <p:cNvSpPr txBox="1"/>
          <p:nvPr/>
        </p:nvSpPr>
        <p:spPr>
          <a:xfrm>
            <a:off x="2726432" y="4619415"/>
            <a:ext cx="9153142" cy="1077218"/>
          </a:xfrm>
          <a:prstGeom prst="rect">
            <a:avLst/>
          </a:prstGeom>
          <a:noFill/>
        </p:spPr>
        <p:txBody>
          <a:bodyPr wrap="square" rtlCol="0">
            <a:spAutoFit/>
          </a:bodyPr>
          <a:lstStyle/>
          <a:p>
            <a:r>
              <a:rPr lang="en-US" sz="3200" b="1" dirty="0">
                <a:solidFill>
                  <a:srgbClr val="FF0000"/>
                </a:solidFill>
              </a:rPr>
              <a:t>*</a:t>
            </a:r>
            <a:r>
              <a:rPr lang="en-US" sz="3200" b="1" dirty="0"/>
              <a:t>Proud to have initiated Jan Guevel, who is now 	serves on the KSC Executive Board. </a:t>
            </a:r>
            <a:endParaRPr lang="en-US" sz="3200" b="1" dirty="0">
              <a:solidFill>
                <a:srgbClr val="FF0000"/>
              </a:solidFill>
            </a:endParaRPr>
          </a:p>
        </p:txBody>
      </p:sp>
      <p:sp>
        <p:nvSpPr>
          <p:cNvPr id="8" name="TextBox 7">
            <a:extLst>
              <a:ext uri="{FF2B5EF4-FFF2-40B4-BE49-F238E27FC236}">
                <a16:creationId xmlns:a16="http://schemas.microsoft.com/office/drawing/2014/main" id="{2536FFF6-124C-9BF5-A6C7-C7B67B0B1CA2}"/>
              </a:ext>
            </a:extLst>
          </p:cNvPr>
          <p:cNvSpPr txBox="1"/>
          <p:nvPr/>
        </p:nvSpPr>
        <p:spPr>
          <a:xfrm>
            <a:off x="2963541" y="5827212"/>
            <a:ext cx="7387581" cy="646331"/>
          </a:xfrm>
          <a:prstGeom prst="rect">
            <a:avLst/>
          </a:prstGeom>
          <a:noFill/>
        </p:spPr>
        <p:txBody>
          <a:bodyPr wrap="square" rtlCol="0">
            <a:spAutoFit/>
          </a:bodyPr>
          <a:lstStyle/>
          <a:p>
            <a:r>
              <a:rPr lang="en-US" sz="3600" b="1" dirty="0">
                <a:solidFill>
                  <a:srgbClr val="FF0000"/>
                </a:solidFill>
              </a:rPr>
              <a:t>*</a:t>
            </a:r>
            <a:r>
              <a:rPr lang="en-US" sz="3200" b="1" dirty="0"/>
              <a:t>Known for their famous Peanut Brittle</a:t>
            </a:r>
          </a:p>
        </p:txBody>
      </p:sp>
      <p:pic>
        <p:nvPicPr>
          <p:cNvPr id="11" name="Picture 10">
            <a:extLst>
              <a:ext uri="{FF2B5EF4-FFF2-40B4-BE49-F238E27FC236}">
                <a16:creationId xmlns:a16="http://schemas.microsoft.com/office/drawing/2014/main" id="{1CAAA859-1268-80EE-50B1-6E9BA1CC9A6F}"/>
              </a:ext>
            </a:extLst>
          </p:cNvPr>
          <p:cNvPicPr>
            <a:picLocks noChangeAspect="1"/>
          </p:cNvPicPr>
          <p:nvPr/>
        </p:nvPicPr>
        <p:blipFill>
          <a:blip r:embed="rId7"/>
          <a:stretch>
            <a:fillRect/>
          </a:stretch>
        </p:blipFill>
        <p:spPr>
          <a:xfrm>
            <a:off x="10135816" y="5175533"/>
            <a:ext cx="1743758" cy="1468428"/>
          </a:xfrm>
          <a:prstGeom prst="rect">
            <a:avLst/>
          </a:prstGeom>
        </p:spPr>
      </p:pic>
      <p:pic>
        <p:nvPicPr>
          <p:cNvPr id="12" name="Picture 11">
            <a:extLst>
              <a:ext uri="{FF2B5EF4-FFF2-40B4-BE49-F238E27FC236}">
                <a16:creationId xmlns:a16="http://schemas.microsoft.com/office/drawing/2014/main" id="{3A8EEE8C-AD1A-CBC4-7195-B4EDB6241DFD}"/>
              </a:ext>
            </a:extLst>
          </p:cNvPr>
          <p:cNvPicPr>
            <a:picLocks noChangeAspect="1"/>
          </p:cNvPicPr>
          <p:nvPr/>
        </p:nvPicPr>
        <p:blipFill>
          <a:blip r:embed="rId8"/>
          <a:stretch>
            <a:fillRect/>
          </a:stretch>
        </p:blipFill>
        <p:spPr>
          <a:xfrm>
            <a:off x="179766" y="4237513"/>
            <a:ext cx="2391858" cy="1607888"/>
          </a:xfrm>
          <a:prstGeom prst="rect">
            <a:avLst/>
          </a:prstGeom>
        </p:spPr>
      </p:pic>
      <p:sp>
        <p:nvSpPr>
          <p:cNvPr id="13" name="TextBox 12">
            <a:extLst>
              <a:ext uri="{FF2B5EF4-FFF2-40B4-BE49-F238E27FC236}">
                <a16:creationId xmlns:a16="http://schemas.microsoft.com/office/drawing/2014/main" id="{FBAD1258-0790-A8DD-ED4B-764739F0FD89}"/>
              </a:ext>
            </a:extLst>
          </p:cNvPr>
          <p:cNvSpPr txBox="1"/>
          <p:nvPr/>
        </p:nvSpPr>
        <p:spPr>
          <a:xfrm>
            <a:off x="179766" y="5865671"/>
            <a:ext cx="2783775" cy="1015663"/>
          </a:xfrm>
          <a:prstGeom prst="rect">
            <a:avLst/>
          </a:prstGeom>
          <a:noFill/>
        </p:spPr>
        <p:txBody>
          <a:bodyPr wrap="none" rtlCol="0">
            <a:spAutoFit/>
          </a:bodyPr>
          <a:lstStyle/>
          <a:p>
            <a:r>
              <a:rPr lang="en-US" sz="2000" b="1" dirty="0"/>
              <a:t>Jan and her B.I.L. Patrick</a:t>
            </a:r>
          </a:p>
          <a:p>
            <a:r>
              <a:rPr lang="en-US" sz="2000" b="1" dirty="0"/>
              <a:t>Convention 1999</a:t>
            </a:r>
          </a:p>
          <a:p>
            <a:endParaRPr lang="en-US" sz="2000" b="1" dirty="0"/>
          </a:p>
        </p:txBody>
      </p:sp>
    </p:spTree>
    <p:extLst>
      <p:ext uri="{BB962C8B-B14F-4D97-AF65-F5344CB8AC3E}">
        <p14:creationId xmlns:p14="http://schemas.microsoft.com/office/powerpoint/2010/main" val="1796982295"/>
      </p:ext>
    </p:extLst>
  </p:cSld>
  <p:clrMapOvr>
    <a:masterClrMapping/>
  </p:clrMapOvr>
  <mc:AlternateContent xmlns:mc="http://schemas.openxmlformats.org/markup-compatibility/2006" xmlns:p14="http://schemas.microsoft.com/office/powerpoint/2010/main">
    <mc:Choice Requires="p14">
      <p:transition spd="slow" p14:dur="3400" advClick="0" advTm="15000">
        <p14:reveal dir="r"/>
      </p:transition>
    </mc:Choice>
    <mc:Fallback xmlns="">
      <p:transition spd="slow" advClick="0" advTm="15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BC1FBE-EC83-E3FD-10DC-13E205D11ADE}"/>
              </a:ext>
            </a:extLst>
          </p:cNvPr>
          <p:cNvSpPr/>
          <p:nvPr/>
        </p:nvSpPr>
        <p:spPr>
          <a:xfrm>
            <a:off x="3550807" y="237582"/>
            <a:ext cx="4579395" cy="2123658"/>
          </a:xfrm>
          <a:prstGeom prst="rect">
            <a:avLst/>
          </a:prstGeom>
          <a:noFill/>
        </p:spPr>
        <p:txBody>
          <a:bodyPr wrap="none" lIns="91440" tIns="45720" rIns="91440" bIns="45720">
            <a:spAutoFit/>
          </a:bodyPr>
          <a:lstStyle/>
          <a:p>
            <a:pPr algn="ctr"/>
            <a:r>
              <a:rPr lang="en-US" sz="6600" b="1" dirty="0">
                <a:ln w="12700">
                  <a:solidFill>
                    <a:schemeClr val="tx2">
                      <a:lumMod val="75000"/>
                    </a:schemeClr>
                  </a:solidFill>
                  <a:prstDash val="solid"/>
                </a:ln>
                <a:solidFill>
                  <a:srgbClr val="00FF00"/>
                </a:solidFill>
                <a:effectLst>
                  <a:outerShdw dist="38100" dir="2640000" algn="bl" rotWithShape="0">
                    <a:schemeClr val="tx2">
                      <a:lumMod val="75000"/>
                    </a:schemeClr>
                  </a:outerShdw>
                </a:effectLst>
              </a:rPr>
              <a:t>CHAPTER FO</a:t>
            </a:r>
          </a:p>
          <a:p>
            <a:pPr algn="ctr"/>
            <a:r>
              <a:rPr lang="en-US" sz="6600" b="1" cap="none" spc="0" dirty="0">
                <a:ln w="12700">
                  <a:solidFill>
                    <a:schemeClr val="tx2">
                      <a:lumMod val="75000"/>
                    </a:schemeClr>
                  </a:solidFill>
                  <a:prstDash val="solid"/>
                </a:ln>
                <a:solidFill>
                  <a:srgbClr val="00FF00"/>
                </a:solidFill>
                <a:effectLst>
                  <a:outerShdw dist="38100" dir="2640000" algn="bl" rotWithShape="0">
                    <a:schemeClr val="tx2">
                      <a:lumMod val="75000"/>
                    </a:schemeClr>
                  </a:outerShdw>
                </a:effectLst>
              </a:rPr>
              <a:t>ELLIS</a:t>
            </a:r>
          </a:p>
        </p:txBody>
      </p:sp>
      <p:sp>
        <p:nvSpPr>
          <p:cNvPr id="3" name="TextBox 2">
            <a:extLst>
              <a:ext uri="{FF2B5EF4-FFF2-40B4-BE49-F238E27FC236}">
                <a16:creationId xmlns:a16="http://schemas.microsoft.com/office/drawing/2014/main" id="{F37DC443-C3EE-5C0E-F067-E2E4C86B9E5D}"/>
              </a:ext>
            </a:extLst>
          </p:cNvPr>
          <p:cNvSpPr txBox="1"/>
          <p:nvPr/>
        </p:nvSpPr>
        <p:spPr>
          <a:xfrm>
            <a:off x="3146611" y="2205317"/>
            <a:ext cx="5126468" cy="707886"/>
          </a:xfrm>
          <a:prstGeom prst="rect">
            <a:avLst/>
          </a:prstGeom>
          <a:noFill/>
        </p:spPr>
        <p:txBody>
          <a:bodyPr wrap="none" rtlCol="0">
            <a:spAutoFit/>
          </a:bodyPr>
          <a:lstStyle/>
          <a:p>
            <a:r>
              <a:rPr lang="en-US" sz="4000" b="1" dirty="0"/>
              <a:t>Organized April 7, 1949</a:t>
            </a:r>
          </a:p>
        </p:txBody>
      </p:sp>
      <p:pic>
        <p:nvPicPr>
          <p:cNvPr id="4" name="Picture 3">
            <a:extLst>
              <a:ext uri="{FF2B5EF4-FFF2-40B4-BE49-F238E27FC236}">
                <a16:creationId xmlns:a16="http://schemas.microsoft.com/office/drawing/2014/main" id="{AA004C30-AD00-7D88-1C57-F851F0E6BE4C}"/>
              </a:ext>
            </a:extLst>
          </p:cNvPr>
          <p:cNvPicPr>
            <a:picLocks noChangeAspect="1"/>
          </p:cNvPicPr>
          <p:nvPr/>
        </p:nvPicPr>
        <p:blipFill>
          <a:blip r:embed="rId2"/>
          <a:stretch>
            <a:fillRect/>
          </a:stretch>
        </p:blipFill>
        <p:spPr>
          <a:xfrm>
            <a:off x="68147" y="0"/>
            <a:ext cx="3009831" cy="3306905"/>
          </a:xfrm>
          <a:prstGeom prst="rect">
            <a:avLst/>
          </a:prstGeom>
        </p:spPr>
      </p:pic>
      <p:sp>
        <p:nvSpPr>
          <p:cNvPr id="5" name="Rectangle 4">
            <a:extLst>
              <a:ext uri="{FF2B5EF4-FFF2-40B4-BE49-F238E27FC236}">
                <a16:creationId xmlns:a16="http://schemas.microsoft.com/office/drawing/2014/main" id="{A799E562-C294-31E1-9C44-F38B96782576}"/>
              </a:ext>
            </a:extLst>
          </p:cNvPr>
          <p:cNvSpPr/>
          <p:nvPr/>
        </p:nvSpPr>
        <p:spPr>
          <a:xfrm>
            <a:off x="807344" y="1112710"/>
            <a:ext cx="1457194" cy="1446550"/>
          </a:xfrm>
          <a:prstGeom prst="rect">
            <a:avLst/>
          </a:prstGeom>
          <a:noFill/>
        </p:spPr>
        <p:txBody>
          <a:bodyPr wrap="none" lIns="91440" tIns="45720" rIns="91440" bIns="45720">
            <a:spAutoFit/>
          </a:bodyPr>
          <a:lstStyle/>
          <a:p>
            <a:pPr algn="ctr"/>
            <a:r>
              <a:rPr lang="en-US" sz="8800" b="1" cap="none" spc="0" dirty="0">
                <a:ln w="12700">
                  <a:solidFill>
                    <a:schemeClr val="accent1"/>
                  </a:solidFill>
                  <a:prstDash val="solid"/>
                </a:ln>
              </a:rPr>
              <a:t>FO</a:t>
            </a:r>
          </a:p>
        </p:txBody>
      </p:sp>
      <p:pic>
        <p:nvPicPr>
          <p:cNvPr id="7" name="Picture 6">
            <a:extLst>
              <a:ext uri="{FF2B5EF4-FFF2-40B4-BE49-F238E27FC236}">
                <a16:creationId xmlns:a16="http://schemas.microsoft.com/office/drawing/2014/main" id="{A523DB01-FB3F-F9DE-6708-BBD7F11B3F66}"/>
              </a:ext>
            </a:extLst>
          </p:cNvPr>
          <p:cNvPicPr>
            <a:picLocks noChangeAspect="1"/>
          </p:cNvPicPr>
          <p:nvPr/>
        </p:nvPicPr>
        <p:blipFill rotWithShape="1">
          <a:blip r:embed="rId3">
            <a:extLst>
              <a:ext uri="{28A0092B-C50C-407E-A947-70E740481C1C}">
                <a14:useLocalDpi xmlns:a14="http://schemas.microsoft.com/office/drawing/2010/main" val="0"/>
              </a:ext>
            </a:extLst>
          </a:blip>
          <a:srcRect t="11195"/>
          <a:stretch/>
        </p:blipFill>
        <p:spPr>
          <a:xfrm>
            <a:off x="7064004" y="3077260"/>
            <a:ext cx="4100037" cy="3029475"/>
          </a:xfrm>
          <a:prstGeom prst="rect">
            <a:avLst/>
          </a:prstGeom>
        </p:spPr>
      </p:pic>
      <p:pic>
        <p:nvPicPr>
          <p:cNvPr id="8" name="Picture 7">
            <a:extLst>
              <a:ext uri="{FF2B5EF4-FFF2-40B4-BE49-F238E27FC236}">
                <a16:creationId xmlns:a16="http://schemas.microsoft.com/office/drawing/2014/main" id="{89BB4413-2EFB-79AB-F124-1A9B3371B5CF}"/>
              </a:ext>
            </a:extLst>
          </p:cNvPr>
          <p:cNvPicPr>
            <a:picLocks noChangeAspect="1"/>
          </p:cNvPicPr>
          <p:nvPr/>
        </p:nvPicPr>
        <p:blipFill>
          <a:blip r:embed="rId4"/>
          <a:stretch>
            <a:fillRect/>
          </a:stretch>
        </p:blipFill>
        <p:spPr>
          <a:xfrm>
            <a:off x="953334" y="3066851"/>
            <a:ext cx="4811556" cy="3186030"/>
          </a:xfrm>
          <a:prstGeom prst="rect">
            <a:avLst/>
          </a:prstGeom>
        </p:spPr>
      </p:pic>
      <p:sp>
        <p:nvSpPr>
          <p:cNvPr id="9" name="TextBox 8">
            <a:extLst>
              <a:ext uri="{FF2B5EF4-FFF2-40B4-BE49-F238E27FC236}">
                <a16:creationId xmlns:a16="http://schemas.microsoft.com/office/drawing/2014/main" id="{00B15E92-3EAC-DA93-C395-6372CD69975E}"/>
              </a:ext>
            </a:extLst>
          </p:cNvPr>
          <p:cNvSpPr txBox="1"/>
          <p:nvPr/>
        </p:nvSpPr>
        <p:spPr>
          <a:xfrm>
            <a:off x="2213447" y="6252881"/>
            <a:ext cx="1729063" cy="369332"/>
          </a:xfrm>
          <a:prstGeom prst="rect">
            <a:avLst/>
          </a:prstGeom>
          <a:noFill/>
        </p:spPr>
        <p:txBody>
          <a:bodyPr wrap="none" rtlCol="0">
            <a:spAutoFit/>
          </a:bodyPr>
          <a:lstStyle/>
          <a:p>
            <a:r>
              <a:rPr lang="en-US" b="1" dirty="0"/>
              <a:t>December 1949</a:t>
            </a:r>
          </a:p>
        </p:txBody>
      </p:sp>
      <p:sp>
        <p:nvSpPr>
          <p:cNvPr id="10" name="TextBox 9">
            <a:extLst>
              <a:ext uri="{FF2B5EF4-FFF2-40B4-BE49-F238E27FC236}">
                <a16:creationId xmlns:a16="http://schemas.microsoft.com/office/drawing/2014/main" id="{EE92ACC2-B4DA-2EA1-558A-541F9AA08D25}"/>
              </a:ext>
            </a:extLst>
          </p:cNvPr>
          <p:cNvSpPr txBox="1"/>
          <p:nvPr/>
        </p:nvSpPr>
        <p:spPr>
          <a:xfrm>
            <a:off x="8454258" y="6252881"/>
            <a:ext cx="1319528" cy="369332"/>
          </a:xfrm>
          <a:prstGeom prst="rect">
            <a:avLst/>
          </a:prstGeom>
          <a:noFill/>
        </p:spPr>
        <p:txBody>
          <a:bodyPr wrap="none" rtlCol="0">
            <a:spAutoFit/>
          </a:bodyPr>
          <a:lstStyle/>
          <a:p>
            <a:r>
              <a:rPr lang="en-US" b="1" dirty="0"/>
              <a:t>March 2024</a:t>
            </a:r>
          </a:p>
        </p:txBody>
      </p:sp>
    </p:spTree>
    <p:extLst>
      <p:ext uri="{BB962C8B-B14F-4D97-AF65-F5344CB8AC3E}">
        <p14:creationId xmlns:p14="http://schemas.microsoft.com/office/powerpoint/2010/main" val="1484067960"/>
      </p:ext>
    </p:extLst>
  </p:cSld>
  <p:clrMapOvr>
    <a:masterClrMapping/>
  </p:clrMapOvr>
  <mc:AlternateContent xmlns:mc="http://schemas.openxmlformats.org/markup-compatibility/2006" xmlns:p14="http://schemas.microsoft.com/office/powerpoint/2010/main">
    <mc:Choice Requires="p14">
      <p:transition spd="slow" p14:dur="3400" advClick="0" advTm="8000">
        <p14:reveal dir="r"/>
      </p:transition>
    </mc:Choice>
    <mc:Fallback xmlns="">
      <p:transition spd="slow" advClick="0" advTm="8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DC706D-3D82-2A34-6346-58B0892C6D10}"/>
              </a:ext>
            </a:extLst>
          </p:cNvPr>
          <p:cNvPicPr>
            <a:picLocks noChangeAspect="1"/>
          </p:cNvPicPr>
          <p:nvPr/>
        </p:nvPicPr>
        <p:blipFill rotWithShape="1">
          <a:blip r:embed="rId2"/>
          <a:srcRect l="3986" t="14344" r="4400" b="18714"/>
          <a:stretch/>
        </p:blipFill>
        <p:spPr>
          <a:xfrm>
            <a:off x="1852533" y="217881"/>
            <a:ext cx="8990134" cy="6568992"/>
          </a:xfrm>
          <a:prstGeom prst="rect">
            <a:avLst/>
          </a:prstGeom>
          <a:ln>
            <a:noFill/>
          </a:ln>
          <a:effectLst>
            <a:softEdge rad="112500"/>
          </a:effectLst>
        </p:spPr>
      </p:pic>
      <p:pic>
        <p:nvPicPr>
          <p:cNvPr id="3" name="Picture 2">
            <a:extLst>
              <a:ext uri="{FF2B5EF4-FFF2-40B4-BE49-F238E27FC236}">
                <a16:creationId xmlns:a16="http://schemas.microsoft.com/office/drawing/2014/main" id="{9C2ECD94-04D4-7B8C-6DD1-DF9133634FF5}"/>
              </a:ext>
            </a:extLst>
          </p:cNvPr>
          <p:cNvPicPr>
            <a:picLocks noChangeAspect="1"/>
          </p:cNvPicPr>
          <p:nvPr/>
        </p:nvPicPr>
        <p:blipFill>
          <a:blip r:embed="rId3"/>
          <a:stretch>
            <a:fillRect/>
          </a:stretch>
        </p:blipFill>
        <p:spPr>
          <a:xfrm>
            <a:off x="5412994" y="658390"/>
            <a:ext cx="1366011" cy="1787440"/>
          </a:xfrm>
          <a:prstGeom prst="rect">
            <a:avLst/>
          </a:prstGeom>
        </p:spPr>
      </p:pic>
      <p:pic>
        <p:nvPicPr>
          <p:cNvPr id="4" name="Picture 3">
            <a:extLst>
              <a:ext uri="{FF2B5EF4-FFF2-40B4-BE49-F238E27FC236}">
                <a16:creationId xmlns:a16="http://schemas.microsoft.com/office/drawing/2014/main" id="{4C37EB1C-19DC-E80A-CAA0-57B983C10D1E}"/>
              </a:ext>
            </a:extLst>
          </p:cNvPr>
          <p:cNvPicPr>
            <a:picLocks noChangeAspect="1"/>
          </p:cNvPicPr>
          <p:nvPr/>
        </p:nvPicPr>
        <p:blipFill>
          <a:blip r:embed="rId4"/>
          <a:stretch>
            <a:fillRect/>
          </a:stretch>
        </p:blipFill>
        <p:spPr>
          <a:xfrm rot="8965231">
            <a:off x="6240781" y="629090"/>
            <a:ext cx="2190584" cy="2099613"/>
          </a:xfrm>
          <a:prstGeom prst="rect">
            <a:avLst/>
          </a:prstGeom>
        </p:spPr>
      </p:pic>
      <p:pic>
        <p:nvPicPr>
          <p:cNvPr id="5" name="Picture 4">
            <a:extLst>
              <a:ext uri="{FF2B5EF4-FFF2-40B4-BE49-F238E27FC236}">
                <a16:creationId xmlns:a16="http://schemas.microsoft.com/office/drawing/2014/main" id="{57396F3B-D1D7-6522-A7D4-D5305FA18EDE}"/>
              </a:ext>
            </a:extLst>
          </p:cNvPr>
          <p:cNvPicPr>
            <a:picLocks noChangeAspect="1"/>
          </p:cNvPicPr>
          <p:nvPr/>
        </p:nvPicPr>
        <p:blipFill>
          <a:blip r:embed="rId5"/>
          <a:stretch>
            <a:fillRect/>
          </a:stretch>
        </p:blipFill>
        <p:spPr>
          <a:xfrm rot="21162385">
            <a:off x="4340846" y="1125047"/>
            <a:ext cx="1192247" cy="1405147"/>
          </a:xfrm>
          <a:prstGeom prst="rect">
            <a:avLst/>
          </a:prstGeom>
        </p:spPr>
      </p:pic>
      <p:pic>
        <p:nvPicPr>
          <p:cNvPr id="6" name="Picture 5">
            <a:extLst>
              <a:ext uri="{FF2B5EF4-FFF2-40B4-BE49-F238E27FC236}">
                <a16:creationId xmlns:a16="http://schemas.microsoft.com/office/drawing/2014/main" id="{C7C189E7-225C-3692-E08B-01C5CB946C04}"/>
              </a:ext>
            </a:extLst>
          </p:cNvPr>
          <p:cNvPicPr>
            <a:picLocks noChangeAspect="1"/>
          </p:cNvPicPr>
          <p:nvPr/>
        </p:nvPicPr>
        <p:blipFill>
          <a:blip r:embed="rId6"/>
          <a:stretch>
            <a:fillRect/>
          </a:stretch>
        </p:blipFill>
        <p:spPr>
          <a:xfrm rot="3449243">
            <a:off x="7327631" y="978966"/>
            <a:ext cx="2236691" cy="2247375"/>
          </a:xfrm>
          <a:prstGeom prst="rect">
            <a:avLst/>
          </a:prstGeom>
        </p:spPr>
      </p:pic>
      <p:pic>
        <p:nvPicPr>
          <p:cNvPr id="7" name="Picture 6">
            <a:extLst>
              <a:ext uri="{FF2B5EF4-FFF2-40B4-BE49-F238E27FC236}">
                <a16:creationId xmlns:a16="http://schemas.microsoft.com/office/drawing/2014/main" id="{83501484-5F87-5347-367F-7DE7CDF50BF2}"/>
              </a:ext>
            </a:extLst>
          </p:cNvPr>
          <p:cNvPicPr>
            <a:picLocks noChangeAspect="1"/>
          </p:cNvPicPr>
          <p:nvPr/>
        </p:nvPicPr>
        <p:blipFill>
          <a:blip r:embed="rId7"/>
          <a:stretch>
            <a:fillRect/>
          </a:stretch>
        </p:blipFill>
        <p:spPr>
          <a:xfrm rot="20206777">
            <a:off x="3347824" y="1412226"/>
            <a:ext cx="1239224" cy="1493163"/>
          </a:xfrm>
          <a:prstGeom prst="rect">
            <a:avLst/>
          </a:prstGeom>
        </p:spPr>
      </p:pic>
      <p:pic>
        <p:nvPicPr>
          <p:cNvPr id="8" name="Picture 7">
            <a:extLst>
              <a:ext uri="{FF2B5EF4-FFF2-40B4-BE49-F238E27FC236}">
                <a16:creationId xmlns:a16="http://schemas.microsoft.com/office/drawing/2014/main" id="{42471F50-FF6E-E6C1-311A-F032C6EC103B}"/>
              </a:ext>
            </a:extLst>
          </p:cNvPr>
          <p:cNvPicPr>
            <a:picLocks noChangeAspect="1"/>
          </p:cNvPicPr>
          <p:nvPr/>
        </p:nvPicPr>
        <p:blipFill>
          <a:blip r:embed="rId8"/>
          <a:stretch>
            <a:fillRect/>
          </a:stretch>
        </p:blipFill>
        <p:spPr>
          <a:xfrm rot="20032280">
            <a:off x="8609171" y="1752435"/>
            <a:ext cx="1477909" cy="1538936"/>
          </a:xfrm>
          <a:prstGeom prst="rect">
            <a:avLst/>
          </a:prstGeom>
        </p:spPr>
      </p:pic>
      <p:pic>
        <p:nvPicPr>
          <p:cNvPr id="9" name="Picture 8">
            <a:extLst>
              <a:ext uri="{FF2B5EF4-FFF2-40B4-BE49-F238E27FC236}">
                <a16:creationId xmlns:a16="http://schemas.microsoft.com/office/drawing/2014/main" id="{A1B2C5E7-339C-7F04-B911-BFA6CF7B879E}"/>
              </a:ext>
            </a:extLst>
          </p:cNvPr>
          <p:cNvPicPr>
            <a:picLocks noChangeAspect="1"/>
          </p:cNvPicPr>
          <p:nvPr/>
        </p:nvPicPr>
        <p:blipFill>
          <a:blip r:embed="rId9"/>
          <a:stretch>
            <a:fillRect/>
          </a:stretch>
        </p:blipFill>
        <p:spPr>
          <a:xfrm rot="15322795">
            <a:off x="2154722" y="1933647"/>
            <a:ext cx="1772176" cy="1680044"/>
          </a:xfrm>
          <a:prstGeom prst="rect">
            <a:avLst/>
          </a:prstGeom>
        </p:spPr>
      </p:pic>
      <p:pic>
        <p:nvPicPr>
          <p:cNvPr id="10" name="Picture 9">
            <a:extLst>
              <a:ext uri="{FF2B5EF4-FFF2-40B4-BE49-F238E27FC236}">
                <a16:creationId xmlns:a16="http://schemas.microsoft.com/office/drawing/2014/main" id="{00C69ADA-0FFF-DA2B-6D0B-35AA2D030607}"/>
              </a:ext>
            </a:extLst>
          </p:cNvPr>
          <p:cNvPicPr>
            <a:picLocks noChangeAspect="1"/>
          </p:cNvPicPr>
          <p:nvPr/>
        </p:nvPicPr>
        <p:blipFill>
          <a:blip r:embed="rId10"/>
          <a:stretch>
            <a:fillRect/>
          </a:stretch>
        </p:blipFill>
        <p:spPr>
          <a:xfrm rot="14101415">
            <a:off x="9197939" y="2525286"/>
            <a:ext cx="1710585" cy="1613911"/>
          </a:xfrm>
          <a:prstGeom prst="rect">
            <a:avLst/>
          </a:prstGeom>
        </p:spPr>
      </p:pic>
      <p:pic>
        <p:nvPicPr>
          <p:cNvPr id="11" name="Picture 10">
            <a:extLst>
              <a:ext uri="{FF2B5EF4-FFF2-40B4-BE49-F238E27FC236}">
                <a16:creationId xmlns:a16="http://schemas.microsoft.com/office/drawing/2014/main" id="{E2673E31-A329-CAC4-2D3E-E6E55A428D0D}"/>
              </a:ext>
            </a:extLst>
          </p:cNvPr>
          <p:cNvPicPr>
            <a:picLocks noChangeAspect="1"/>
          </p:cNvPicPr>
          <p:nvPr/>
        </p:nvPicPr>
        <p:blipFill>
          <a:blip r:embed="rId11"/>
          <a:stretch>
            <a:fillRect/>
          </a:stretch>
        </p:blipFill>
        <p:spPr>
          <a:xfrm rot="9449810">
            <a:off x="1663693" y="2705201"/>
            <a:ext cx="1690014" cy="1706153"/>
          </a:xfrm>
          <a:prstGeom prst="rect">
            <a:avLst/>
          </a:prstGeom>
        </p:spPr>
      </p:pic>
      <p:sp>
        <p:nvSpPr>
          <p:cNvPr id="12" name="Rectangle 11">
            <a:extLst>
              <a:ext uri="{FF2B5EF4-FFF2-40B4-BE49-F238E27FC236}">
                <a16:creationId xmlns:a16="http://schemas.microsoft.com/office/drawing/2014/main" id="{D986DBD0-A3FB-9023-DD30-BE93B8B4A1B9}"/>
              </a:ext>
            </a:extLst>
          </p:cNvPr>
          <p:cNvSpPr/>
          <p:nvPr/>
        </p:nvSpPr>
        <p:spPr>
          <a:xfrm>
            <a:off x="2836237" y="4099734"/>
            <a:ext cx="6845143" cy="2062103"/>
          </a:xfrm>
          <a:prstGeom prst="rect">
            <a:avLst/>
          </a:prstGeom>
          <a:noFill/>
        </p:spPr>
        <p:txBody>
          <a:bodyPr wrap="none" lIns="91440" tIns="45720" rIns="91440" bIns="45720">
            <a:spAutoFit/>
          </a:bodyPr>
          <a:lstStyle/>
          <a:p>
            <a:pPr algn="ctr"/>
            <a:r>
              <a:rPr lang="en-US" sz="3200" b="1" dirty="0">
                <a:ln w="12700" cmpd="sng">
                  <a:solidFill>
                    <a:schemeClr val="accent4"/>
                  </a:solidFill>
                  <a:prstDash val="solid"/>
                </a:ln>
                <a:solidFill>
                  <a:srgbClr val="FFFF00"/>
                </a:solidFill>
              </a:rPr>
              <a:t>1924-2024</a:t>
            </a:r>
          </a:p>
          <a:p>
            <a:pPr algn="ctr"/>
            <a:r>
              <a:rPr lang="en-US" sz="3200" b="1" cap="none" spc="0" dirty="0">
                <a:ln w="12700" cmpd="sng">
                  <a:solidFill>
                    <a:schemeClr val="accent4"/>
                  </a:solidFill>
                  <a:prstDash val="solid"/>
                </a:ln>
                <a:solidFill>
                  <a:srgbClr val="FFFF00"/>
                </a:solidFill>
                <a:effectLst/>
              </a:rPr>
              <a:t>Chapters: CH, CI, CJ, CK, CL, CM, CN, CO</a:t>
            </a:r>
          </a:p>
          <a:p>
            <a:pPr algn="ctr"/>
            <a:r>
              <a:rPr lang="en-US" sz="3200" b="1" dirty="0">
                <a:ln w="12700" cmpd="sng">
                  <a:solidFill>
                    <a:schemeClr val="accent4"/>
                  </a:solidFill>
                  <a:prstDash val="solid"/>
                </a:ln>
                <a:solidFill>
                  <a:srgbClr val="FFFF00"/>
                </a:solidFill>
              </a:rPr>
              <a:t> 1949-2024</a:t>
            </a:r>
          </a:p>
          <a:p>
            <a:pPr algn="ctr"/>
            <a:r>
              <a:rPr lang="en-US" sz="3200" b="1" cap="none" spc="0" dirty="0">
                <a:ln w="12700" cmpd="sng">
                  <a:solidFill>
                    <a:schemeClr val="accent4"/>
                  </a:solidFill>
                  <a:prstDash val="solid"/>
                </a:ln>
                <a:solidFill>
                  <a:srgbClr val="FFFF00"/>
                </a:solidFill>
                <a:effectLst/>
              </a:rPr>
              <a:t>Chapter: FO</a:t>
            </a:r>
          </a:p>
        </p:txBody>
      </p:sp>
    </p:spTree>
    <p:extLst>
      <p:ext uri="{BB962C8B-B14F-4D97-AF65-F5344CB8AC3E}">
        <p14:creationId xmlns:p14="http://schemas.microsoft.com/office/powerpoint/2010/main" val="1785923928"/>
      </p:ext>
    </p:extLst>
  </p:cSld>
  <p:clrMapOvr>
    <a:masterClrMapping/>
  </p:clrMapOvr>
  <mc:AlternateContent xmlns:mc="http://schemas.openxmlformats.org/markup-compatibility/2006" xmlns:p14="http://schemas.microsoft.com/office/powerpoint/2010/main">
    <mc:Choice Requires="p14">
      <p:transition spd="slow" p14:dur="3400" advClick="0" advTm="8000">
        <p14:reveal dir="r"/>
      </p:transition>
    </mc:Choice>
    <mc:Fallback xmlns="">
      <p:transition spd="slow" advClick="0" advTm="8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24427AF-D3E9-B2A5-B198-893C48C4A8DB}"/>
              </a:ext>
            </a:extLst>
          </p:cNvPr>
          <p:cNvPicPr>
            <a:picLocks noChangeAspect="1"/>
          </p:cNvPicPr>
          <p:nvPr/>
        </p:nvPicPr>
        <p:blipFill>
          <a:blip r:embed="rId2"/>
          <a:stretch>
            <a:fillRect/>
          </a:stretch>
        </p:blipFill>
        <p:spPr>
          <a:xfrm>
            <a:off x="3467529" y="243568"/>
            <a:ext cx="4584589" cy="2121592"/>
          </a:xfrm>
          <a:prstGeom prst="rect">
            <a:avLst/>
          </a:prstGeom>
        </p:spPr>
      </p:pic>
      <p:pic>
        <p:nvPicPr>
          <p:cNvPr id="5" name="Picture 4">
            <a:extLst>
              <a:ext uri="{FF2B5EF4-FFF2-40B4-BE49-F238E27FC236}">
                <a16:creationId xmlns:a16="http://schemas.microsoft.com/office/drawing/2014/main" id="{DDB616D3-57D1-30D8-4D1E-03ECAC68EBC6}"/>
              </a:ext>
            </a:extLst>
          </p:cNvPr>
          <p:cNvPicPr>
            <a:picLocks noChangeAspect="1"/>
          </p:cNvPicPr>
          <p:nvPr/>
        </p:nvPicPr>
        <p:blipFill>
          <a:blip r:embed="rId3"/>
          <a:stretch>
            <a:fillRect/>
          </a:stretch>
        </p:blipFill>
        <p:spPr>
          <a:xfrm rot="20241823">
            <a:off x="621453" y="133932"/>
            <a:ext cx="2130354" cy="2340864"/>
          </a:xfrm>
          <a:prstGeom prst="rect">
            <a:avLst/>
          </a:prstGeom>
        </p:spPr>
      </p:pic>
      <p:pic>
        <p:nvPicPr>
          <p:cNvPr id="4" name="Picture 3">
            <a:extLst>
              <a:ext uri="{FF2B5EF4-FFF2-40B4-BE49-F238E27FC236}">
                <a16:creationId xmlns:a16="http://schemas.microsoft.com/office/drawing/2014/main" id="{6F67BEED-5291-2746-1F3C-B77F52CA8EC3}"/>
              </a:ext>
            </a:extLst>
          </p:cNvPr>
          <p:cNvPicPr>
            <a:picLocks noChangeAspect="1"/>
          </p:cNvPicPr>
          <p:nvPr/>
        </p:nvPicPr>
        <p:blipFill>
          <a:blip r:embed="rId4"/>
          <a:stretch>
            <a:fillRect/>
          </a:stretch>
        </p:blipFill>
        <p:spPr>
          <a:xfrm rot="20331258">
            <a:off x="1320838" y="1008098"/>
            <a:ext cx="731583" cy="719390"/>
          </a:xfrm>
          <a:prstGeom prst="rect">
            <a:avLst/>
          </a:prstGeom>
        </p:spPr>
      </p:pic>
      <p:pic>
        <p:nvPicPr>
          <p:cNvPr id="6" name="Picture 5">
            <a:extLst>
              <a:ext uri="{FF2B5EF4-FFF2-40B4-BE49-F238E27FC236}">
                <a16:creationId xmlns:a16="http://schemas.microsoft.com/office/drawing/2014/main" id="{B8BEA226-D4B5-3D61-39C2-EB2D34A6EA20}"/>
              </a:ext>
            </a:extLst>
          </p:cNvPr>
          <p:cNvPicPr>
            <a:picLocks noChangeAspect="1"/>
          </p:cNvPicPr>
          <p:nvPr/>
        </p:nvPicPr>
        <p:blipFill>
          <a:blip r:embed="rId5"/>
          <a:stretch>
            <a:fillRect/>
          </a:stretch>
        </p:blipFill>
        <p:spPr>
          <a:xfrm rot="1606432">
            <a:off x="8933485" y="-49498"/>
            <a:ext cx="2133785" cy="2341067"/>
          </a:xfrm>
          <a:prstGeom prst="rect">
            <a:avLst/>
          </a:prstGeom>
        </p:spPr>
      </p:pic>
      <p:pic>
        <p:nvPicPr>
          <p:cNvPr id="3" name="Picture 2">
            <a:extLst>
              <a:ext uri="{FF2B5EF4-FFF2-40B4-BE49-F238E27FC236}">
                <a16:creationId xmlns:a16="http://schemas.microsoft.com/office/drawing/2014/main" id="{54A7DAB5-D447-6D9F-B7C3-A2B6C51F1828}"/>
              </a:ext>
            </a:extLst>
          </p:cNvPr>
          <p:cNvPicPr>
            <a:picLocks noChangeAspect="1"/>
          </p:cNvPicPr>
          <p:nvPr/>
        </p:nvPicPr>
        <p:blipFill>
          <a:blip r:embed="rId6"/>
          <a:stretch>
            <a:fillRect/>
          </a:stretch>
        </p:blipFill>
        <p:spPr>
          <a:xfrm rot="1089435">
            <a:off x="9534561" y="867423"/>
            <a:ext cx="728472" cy="722376"/>
          </a:xfrm>
          <a:prstGeom prst="rect">
            <a:avLst/>
          </a:prstGeom>
        </p:spPr>
      </p:pic>
      <p:sp>
        <p:nvSpPr>
          <p:cNvPr id="7" name="TextBox 6">
            <a:extLst>
              <a:ext uri="{FF2B5EF4-FFF2-40B4-BE49-F238E27FC236}">
                <a16:creationId xmlns:a16="http://schemas.microsoft.com/office/drawing/2014/main" id="{059C9F75-518C-136E-A90A-E8FA8A9D23AF}"/>
              </a:ext>
            </a:extLst>
          </p:cNvPr>
          <p:cNvSpPr txBox="1"/>
          <p:nvPr/>
        </p:nvSpPr>
        <p:spPr>
          <a:xfrm>
            <a:off x="510007" y="2543430"/>
            <a:ext cx="7542111" cy="1569660"/>
          </a:xfrm>
          <a:prstGeom prst="rect">
            <a:avLst/>
          </a:prstGeom>
          <a:noFill/>
        </p:spPr>
        <p:txBody>
          <a:bodyPr wrap="square" rtlCol="0">
            <a:spAutoFit/>
          </a:bodyPr>
          <a:lstStyle/>
          <a:p>
            <a:r>
              <a:rPr lang="en-US" sz="3200" b="1" dirty="0">
                <a:solidFill>
                  <a:srgbClr val="00FF00"/>
                </a:solidFill>
              </a:rPr>
              <a:t>*</a:t>
            </a:r>
            <a:r>
              <a:rPr lang="en-US" sz="3200" b="1" dirty="0"/>
              <a:t>In 1999, they recognized and celebrated 	FIVE Golden Girls, in addition to 	celebrating 50 years as a chapter.</a:t>
            </a:r>
          </a:p>
        </p:txBody>
      </p:sp>
      <p:sp>
        <p:nvSpPr>
          <p:cNvPr id="8" name="TextBox 7">
            <a:extLst>
              <a:ext uri="{FF2B5EF4-FFF2-40B4-BE49-F238E27FC236}">
                <a16:creationId xmlns:a16="http://schemas.microsoft.com/office/drawing/2014/main" id="{0C7BF312-BEAE-E4CB-7826-89933F176F35}"/>
              </a:ext>
            </a:extLst>
          </p:cNvPr>
          <p:cNvSpPr txBox="1"/>
          <p:nvPr/>
        </p:nvSpPr>
        <p:spPr>
          <a:xfrm>
            <a:off x="510007" y="4006159"/>
            <a:ext cx="8000475" cy="1077218"/>
          </a:xfrm>
          <a:prstGeom prst="rect">
            <a:avLst/>
          </a:prstGeom>
          <a:noFill/>
        </p:spPr>
        <p:txBody>
          <a:bodyPr wrap="square" rtlCol="0">
            <a:spAutoFit/>
          </a:bodyPr>
          <a:lstStyle/>
          <a:p>
            <a:r>
              <a:rPr lang="en-US" sz="3200" b="1" dirty="0">
                <a:solidFill>
                  <a:srgbClr val="00FF00"/>
                </a:solidFill>
              </a:rPr>
              <a:t>*</a:t>
            </a:r>
            <a:r>
              <a:rPr lang="en-US" sz="3200" b="1" dirty="0"/>
              <a:t>“P.E.O. is a journey – both for the chapter 	and for the individuals.”</a:t>
            </a:r>
          </a:p>
        </p:txBody>
      </p:sp>
      <p:sp>
        <p:nvSpPr>
          <p:cNvPr id="9" name="TextBox 8">
            <a:extLst>
              <a:ext uri="{FF2B5EF4-FFF2-40B4-BE49-F238E27FC236}">
                <a16:creationId xmlns:a16="http://schemas.microsoft.com/office/drawing/2014/main" id="{719DC9AE-412E-20A1-3202-07CC6DB9E2E5}"/>
              </a:ext>
            </a:extLst>
          </p:cNvPr>
          <p:cNvSpPr txBox="1"/>
          <p:nvPr/>
        </p:nvSpPr>
        <p:spPr>
          <a:xfrm>
            <a:off x="510007" y="5037059"/>
            <a:ext cx="7519200" cy="1569660"/>
          </a:xfrm>
          <a:prstGeom prst="rect">
            <a:avLst/>
          </a:prstGeom>
          <a:noFill/>
        </p:spPr>
        <p:txBody>
          <a:bodyPr wrap="square" rtlCol="0">
            <a:spAutoFit/>
          </a:bodyPr>
          <a:lstStyle/>
          <a:p>
            <a:r>
              <a:rPr lang="en-US" sz="3200" b="1" dirty="0">
                <a:solidFill>
                  <a:srgbClr val="00FF00"/>
                </a:solidFill>
              </a:rPr>
              <a:t>*</a:t>
            </a:r>
            <a:r>
              <a:rPr lang="en-US" sz="3200" b="1" dirty="0"/>
              <a:t>Over the last 75 years, they have shared 	the gift of P.E.O. with over a hundred 	other women.</a:t>
            </a:r>
          </a:p>
        </p:txBody>
      </p:sp>
      <p:pic>
        <p:nvPicPr>
          <p:cNvPr id="14" name="Picture 13">
            <a:extLst>
              <a:ext uri="{FF2B5EF4-FFF2-40B4-BE49-F238E27FC236}">
                <a16:creationId xmlns:a16="http://schemas.microsoft.com/office/drawing/2014/main" id="{B4F4DB60-D538-ABAC-E679-CD79CCFAEA9D}"/>
              </a:ext>
            </a:extLst>
          </p:cNvPr>
          <p:cNvPicPr>
            <a:picLocks noChangeAspect="1"/>
          </p:cNvPicPr>
          <p:nvPr/>
        </p:nvPicPr>
        <p:blipFill>
          <a:blip r:embed="rId7">
            <a:duotone>
              <a:prstClr val="black"/>
              <a:schemeClr val="accent2">
                <a:tint val="45000"/>
                <a:satMod val="400000"/>
              </a:schemeClr>
            </a:duotone>
          </a:blip>
          <a:stretch>
            <a:fillRect/>
          </a:stretch>
        </p:blipFill>
        <p:spPr>
          <a:xfrm rot="16200000">
            <a:off x="8253554" y="2370229"/>
            <a:ext cx="3570497" cy="3278769"/>
          </a:xfrm>
          <a:prstGeom prst="rect">
            <a:avLst/>
          </a:prstGeom>
        </p:spPr>
      </p:pic>
      <p:sp>
        <p:nvSpPr>
          <p:cNvPr id="15" name="TextBox 14">
            <a:extLst>
              <a:ext uri="{FF2B5EF4-FFF2-40B4-BE49-F238E27FC236}">
                <a16:creationId xmlns:a16="http://schemas.microsoft.com/office/drawing/2014/main" id="{73518531-C4D8-BB7B-B2A5-2051F687C724}"/>
              </a:ext>
            </a:extLst>
          </p:cNvPr>
          <p:cNvSpPr txBox="1"/>
          <p:nvPr/>
        </p:nvSpPr>
        <p:spPr>
          <a:xfrm>
            <a:off x="8520574" y="5794862"/>
            <a:ext cx="3167817" cy="954107"/>
          </a:xfrm>
          <a:prstGeom prst="rect">
            <a:avLst/>
          </a:prstGeom>
          <a:noFill/>
        </p:spPr>
        <p:txBody>
          <a:bodyPr wrap="square" rtlCol="0">
            <a:spAutoFit/>
          </a:bodyPr>
          <a:lstStyle/>
          <a:p>
            <a:pPr algn="ctr"/>
            <a:r>
              <a:rPr lang="en-US" sz="2800" b="1" dirty="0">
                <a:solidFill>
                  <a:srgbClr val="00FF00"/>
                </a:solidFill>
              </a:rPr>
              <a:t>*</a:t>
            </a:r>
            <a:r>
              <a:rPr lang="en-US" sz="2800" b="1" dirty="0"/>
              <a:t>Chapter FO’s first President Letter.</a:t>
            </a:r>
          </a:p>
        </p:txBody>
      </p:sp>
    </p:spTree>
    <p:extLst>
      <p:ext uri="{BB962C8B-B14F-4D97-AF65-F5344CB8AC3E}">
        <p14:creationId xmlns:p14="http://schemas.microsoft.com/office/powerpoint/2010/main" val="2405504965"/>
      </p:ext>
    </p:extLst>
  </p:cSld>
  <p:clrMapOvr>
    <a:masterClrMapping/>
  </p:clrMapOvr>
  <mc:AlternateContent xmlns:mc="http://schemas.openxmlformats.org/markup-compatibility/2006" xmlns:p14="http://schemas.microsoft.com/office/powerpoint/2010/main">
    <mc:Choice Requires="p14">
      <p:transition spd="slow" p14:dur="3400" advClick="0" advTm="15000">
        <p14:reveal dir="r"/>
      </p:transition>
    </mc:Choice>
    <mc:Fallback xmlns="">
      <p:transition spd="slow" advClick="0" advTm="15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8F573B-83C4-0739-BCBA-FF4DFB857E15}"/>
              </a:ext>
            </a:extLst>
          </p:cNvPr>
          <p:cNvPicPr>
            <a:picLocks noChangeAspect="1"/>
          </p:cNvPicPr>
          <p:nvPr/>
        </p:nvPicPr>
        <p:blipFill>
          <a:blip r:embed="rId2"/>
          <a:stretch>
            <a:fillRect/>
          </a:stretch>
        </p:blipFill>
        <p:spPr>
          <a:xfrm rot="11754173">
            <a:off x="2548561" y="-506898"/>
            <a:ext cx="2603218" cy="2956816"/>
          </a:xfrm>
          <a:prstGeom prst="rect">
            <a:avLst/>
          </a:prstGeom>
        </p:spPr>
      </p:pic>
      <p:pic>
        <p:nvPicPr>
          <p:cNvPr id="5" name="Picture 4">
            <a:extLst>
              <a:ext uri="{FF2B5EF4-FFF2-40B4-BE49-F238E27FC236}">
                <a16:creationId xmlns:a16="http://schemas.microsoft.com/office/drawing/2014/main" id="{D4A5B7F1-6D90-6746-4BFD-3B783A0BE710}"/>
              </a:ext>
            </a:extLst>
          </p:cNvPr>
          <p:cNvPicPr>
            <a:picLocks noChangeAspect="1"/>
          </p:cNvPicPr>
          <p:nvPr/>
        </p:nvPicPr>
        <p:blipFill>
          <a:blip r:embed="rId3"/>
          <a:stretch>
            <a:fillRect/>
          </a:stretch>
        </p:blipFill>
        <p:spPr>
          <a:xfrm rot="14736268">
            <a:off x="4020711" y="151377"/>
            <a:ext cx="2548349" cy="2871465"/>
          </a:xfrm>
          <a:prstGeom prst="rect">
            <a:avLst/>
          </a:prstGeom>
        </p:spPr>
      </p:pic>
      <p:pic>
        <p:nvPicPr>
          <p:cNvPr id="6" name="Picture 5">
            <a:extLst>
              <a:ext uri="{FF2B5EF4-FFF2-40B4-BE49-F238E27FC236}">
                <a16:creationId xmlns:a16="http://schemas.microsoft.com/office/drawing/2014/main" id="{D01DB456-81EE-33C6-5491-6F52F97F7453}"/>
              </a:ext>
            </a:extLst>
          </p:cNvPr>
          <p:cNvPicPr>
            <a:picLocks noChangeAspect="1"/>
          </p:cNvPicPr>
          <p:nvPr/>
        </p:nvPicPr>
        <p:blipFill>
          <a:blip r:embed="rId4"/>
          <a:stretch>
            <a:fillRect/>
          </a:stretch>
        </p:blipFill>
        <p:spPr>
          <a:xfrm rot="19319701">
            <a:off x="3995509" y="2998514"/>
            <a:ext cx="2670279" cy="2786113"/>
          </a:xfrm>
          <a:prstGeom prst="rect">
            <a:avLst/>
          </a:prstGeom>
        </p:spPr>
      </p:pic>
      <p:pic>
        <p:nvPicPr>
          <p:cNvPr id="7" name="Picture 6">
            <a:extLst>
              <a:ext uri="{FF2B5EF4-FFF2-40B4-BE49-F238E27FC236}">
                <a16:creationId xmlns:a16="http://schemas.microsoft.com/office/drawing/2014/main" id="{E2FE7073-F13F-D0BB-C446-DE9988073669}"/>
              </a:ext>
            </a:extLst>
          </p:cNvPr>
          <p:cNvPicPr>
            <a:picLocks noChangeAspect="1"/>
          </p:cNvPicPr>
          <p:nvPr/>
        </p:nvPicPr>
        <p:blipFill>
          <a:blip r:embed="rId5"/>
          <a:stretch>
            <a:fillRect/>
          </a:stretch>
        </p:blipFill>
        <p:spPr>
          <a:xfrm rot="17301328">
            <a:off x="4580936" y="1500370"/>
            <a:ext cx="2584928" cy="2889754"/>
          </a:xfrm>
          <a:prstGeom prst="rect">
            <a:avLst/>
          </a:prstGeom>
        </p:spPr>
      </p:pic>
      <p:pic>
        <p:nvPicPr>
          <p:cNvPr id="8" name="Picture 7">
            <a:extLst>
              <a:ext uri="{FF2B5EF4-FFF2-40B4-BE49-F238E27FC236}">
                <a16:creationId xmlns:a16="http://schemas.microsoft.com/office/drawing/2014/main" id="{0201FACF-0C23-8A32-2D0F-4D8772998AE9}"/>
              </a:ext>
            </a:extLst>
          </p:cNvPr>
          <p:cNvPicPr>
            <a:picLocks noChangeAspect="1"/>
          </p:cNvPicPr>
          <p:nvPr/>
        </p:nvPicPr>
        <p:blipFill>
          <a:blip r:embed="rId6"/>
          <a:stretch>
            <a:fillRect/>
          </a:stretch>
        </p:blipFill>
        <p:spPr>
          <a:xfrm rot="186340">
            <a:off x="2989503" y="3718061"/>
            <a:ext cx="2091109" cy="2572735"/>
          </a:xfrm>
          <a:prstGeom prst="rect">
            <a:avLst/>
          </a:prstGeom>
        </p:spPr>
      </p:pic>
      <p:pic>
        <p:nvPicPr>
          <p:cNvPr id="9" name="Picture 8">
            <a:extLst>
              <a:ext uri="{FF2B5EF4-FFF2-40B4-BE49-F238E27FC236}">
                <a16:creationId xmlns:a16="http://schemas.microsoft.com/office/drawing/2014/main" id="{26B12478-29FF-794A-09CC-D7CF213A448A}"/>
              </a:ext>
            </a:extLst>
          </p:cNvPr>
          <p:cNvPicPr>
            <a:picLocks noChangeAspect="1"/>
          </p:cNvPicPr>
          <p:nvPr/>
        </p:nvPicPr>
        <p:blipFill>
          <a:blip r:embed="rId7"/>
          <a:stretch>
            <a:fillRect/>
          </a:stretch>
        </p:blipFill>
        <p:spPr>
          <a:xfrm rot="1722047">
            <a:off x="1363506" y="3100052"/>
            <a:ext cx="2377646" cy="2719052"/>
          </a:xfrm>
          <a:prstGeom prst="rect">
            <a:avLst/>
          </a:prstGeom>
        </p:spPr>
      </p:pic>
      <p:pic>
        <p:nvPicPr>
          <p:cNvPr id="10" name="Picture 9">
            <a:extLst>
              <a:ext uri="{FF2B5EF4-FFF2-40B4-BE49-F238E27FC236}">
                <a16:creationId xmlns:a16="http://schemas.microsoft.com/office/drawing/2014/main" id="{3A072B16-1FA9-51D3-4A1C-11DF14007B91}"/>
              </a:ext>
            </a:extLst>
          </p:cNvPr>
          <p:cNvPicPr>
            <a:picLocks noChangeAspect="1"/>
          </p:cNvPicPr>
          <p:nvPr/>
        </p:nvPicPr>
        <p:blipFill>
          <a:blip r:embed="rId8"/>
          <a:stretch>
            <a:fillRect/>
          </a:stretch>
        </p:blipFill>
        <p:spPr>
          <a:xfrm rot="3769952">
            <a:off x="548045" y="1448099"/>
            <a:ext cx="2643308" cy="3115327"/>
          </a:xfrm>
          <a:prstGeom prst="rect">
            <a:avLst/>
          </a:prstGeom>
        </p:spPr>
      </p:pic>
      <p:pic>
        <p:nvPicPr>
          <p:cNvPr id="11" name="Picture 10">
            <a:extLst>
              <a:ext uri="{FF2B5EF4-FFF2-40B4-BE49-F238E27FC236}">
                <a16:creationId xmlns:a16="http://schemas.microsoft.com/office/drawing/2014/main" id="{2A6625E7-35AE-BFFB-0753-1883CE131C4F}"/>
              </a:ext>
            </a:extLst>
          </p:cNvPr>
          <p:cNvPicPr>
            <a:picLocks noChangeAspect="1"/>
          </p:cNvPicPr>
          <p:nvPr/>
        </p:nvPicPr>
        <p:blipFill>
          <a:blip r:embed="rId9"/>
          <a:stretch>
            <a:fillRect/>
          </a:stretch>
        </p:blipFill>
        <p:spPr>
          <a:xfrm rot="6627776">
            <a:off x="1090992" y="29089"/>
            <a:ext cx="2737341" cy="3115326"/>
          </a:xfrm>
          <a:prstGeom prst="rect">
            <a:avLst/>
          </a:prstGeom>
        </p:spPr>
      </p:pic>
      <p:pic>
        <p:nvPicPr>
          <p:cNvPr id="12" name="Picture 11">
            <a:extLst>
              <a:ext uri="{FF2B5EF4-FFF2-40B4-BE49-F238E27FC236}">
                <a16:creationId xmlns:a16="http://schemas.microsoft.com/office/drawing/2014/main" id="{E4E28881-DBE1-7C94-61A9-049F580673C9}"/>
              </a:ext>
            </a:extLst>
          </p:cNvPr>
          <p:cNvPicPr>
            <a:picLocks noChangeAspect="1"/>
          </p:cNvPicPr>
          <p:nvPr/>
        </p:nvPicPr>
        <p:blipFill>
          <a:blip r:embed="rId10"/>
          <a:stretch>
            <a:fillRect/>
          </a:stretch>
        </p:blipFill>
        <p:spPr>
          <a:xfrm rot="9025060">
            <a:off x="8210511" y="541390"/>
            <a:ext cx="3231160" cy="3340898"/>
          </a:xfrm>
          <a:prstGeom prst="rect">
            <a:avLst/>
          </a:prstGeom>
        </p:spPr>
      </p:pic>
      <p:sp>
        <p:nvSpPr>
          <p:cNvPr id="14" name="Oval 13">
            <a:extLst>
              <a:ext uri="{FF2B5EF4-FFF2-40B4-BE49-F238E27FC236}">
                <a16:creationId xmlns:a16="http://schemas.microsoft.com/office/drawing/2014/main" id="{872F0E8D-8FFE-2494-0E05-85D8A0CA6C0D}"/>
              </a:ext>
            </a:extLst>
          </p:cNvPr>
          <p:cNvSpPr/>
          <p:nvPr/>
        </p:nvSpPr>
        <p:spPr>
          <a:xfrm>
            <a:off x="3041011" y="2157041"/>
            <a:ext cx="1696607" cy="1697445"/>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0D27F13-5C84-4EFB-585A-F3183D25126F}"/>
              </a:ext>
            </a:extLst>
          </p:cNvPr>
          <p:cNvSpPr/>
          <p:nvPr/>
        </p:nvSpPr>
        <p:spPr>
          <a:xfrm>
            <a:off x="3060853" y="2397710"/>
            <a:ext cx="1838727" cy="1077218"/>
          </a:xfrm>
          <a:prstGeom prst="rect">
            <a:avLst/>
          </a:prstGeom>
          <a:noFill/>
        </p:spPr>
        <p:txBody>
          <a:bodyPr wrap="square" lIns="91440" tIns="45720" rIns="91440" bIns="45720">
            <a:spAutoFit/>
          </a:bodyPr>
          <a:lstStyle/>
          <a:p>
            <a:pPr algn="ctr"/>
            <a:r>
              <a:rPr lang="en-US" sz="3200" b="1" dirty="0">
                <a:ln w="9525">
                  <a:solidFill>
                    <a:schemeClr val="bg1"/>
                  </a:solidFill>
                  <a:prstDash val="solid"/>
                </a:ln>
                <a:effectLst>
                  <a:outerShdw blurRad="12700" dist="38100" dir="2700000" algn="tl" rotWithShape="0">
                    <a:schemeClr val="bg1">
                      <a:lumMod val="50000"/>
                    </a:schemeClr>
                  </a:outerShdw>
                </a:effectLst>
              </a:rPr>
              <a:t>1924 –</a:t>
            </a:r>
          </a:p>
          <a:p>
            <a:pPr algn="ctr"/>
            <a:r>
              <a:rPr lang="en-US" sz="3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2024</a:t>
            </a:r>
          </a:p>
        </p:txBody>
      </p:sp>
      <p:sp>
        <p:nvSpPr>
          <p:cNvPr id="20" name="Teardrop 19">
            <a:extLst>
              <a:ext uri="{FF2B5EF4-FFF2-40B4-BE49-F238E27FC236}">
                <a16:creationId xmlns:a16="http://schemas.microsoft.com/office/drawing/2014/main" id="{78676135-33E3-A2D1-1FA0-FAA192EAC6D8}"/>
              </a:ext>
            </a:extLst>
          </p:cNvPr>
          <p:cNvSpPr/>
          <p:nvPr/>
        </p:nvSpPr>
        <p:spPr>
          <a:xfrm rot="1874099">
            <a:off x="8868205" y="2866978"/>
            <a:ext cx="914400" cy="914400"/>
          </a:xfrm>
          <a:prstGeom prst="teardrop">
            <a:avLst/>
          </a:prstGeom>
          <a:solidFill>
            <a:srgbClr val="ED611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3C1A94B-742C-3D58-FEC8-A359AAD17F64}"/>
              </a:ext>
            </a:extLst>
          </p:cNvPr>
          <p:cNvSpPr/>
          <p:nvPr/>
        </p:nvSpPr>
        <p:spPr>
          <a:xfrm>
            <a:off x="8914902" y="2942390"/>
            <a:ext cx="1111202" cy="584775"/>
          </a:xfrm>
          <a:prstGeom prst="rect">
            <a:avLst/>
          </a:prstGeom>
          <a:noFill/>
        </p:spPr>
        <p:txBody>
          <a:bodyPr wrap="none" lIns="91440" tIns="45720" rIns="91440" bIns="45720">
            <a:spAutoFit/>
          </a:bodyPr>
          <a:lstStyle/>
          <a:p>
            <a:pPr algn="ct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1949 </a:t>
            </a:r>
          </a:p>
        </p:txBody>
      </p:sp>
      <p:sp>
        <p:nvSpPr>
          <p:cNvPr id="21" name="Teardrop 20">
            <a:extLst>
              <a:ext uri="{FF2B5EF4-FFF2-40B4-BE49-F238E27FC236}">
                <a16:creationId xmlns:a16="http://schemas.microsoft.com/office/drawing/2014/main" id="{E22AE49C-694F-4098-5B85-6F6877AAE0F1}"/>
              </a:ext>
            </a:extLst>
          </p:cNvPr>
          <p:cNvSpPr/>
          <p:nvPr/>
        </p:nvSpPr>
        <p:spPr>
          <a:xfrm rot="13859952">
            <a:off x="10252242" y="2777578"/>
            <a:ext cx="914400" cy="914400"/>
          </a:xfrm>
          <a:prstGeom prst="teardrop">
            <a:avLst/>
          </a:prstGeom>
          <a:solidFill>
            <a:srgbClr val="ED611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56FA227-B3EB-80F5-3011-21A5A44F66C7}"/>
              </a:ext>
            </a:extLst>
          </p:cNvPr>
          <p:cNvSpPr/>
          <p:nvPr/>
        </p:nvSpPr>
        <p:spPr>
          <a:xfrm>
            <a:off x="10190434" y="2927724"/>
            <a:ext cx="1018227" cy="584775"/>
          </a:xfrm>
          <a:prstGeom prst="rect">
            <a:avLst/>
          </a:prstGeom>
          <a:noFill/>
        </p:spPr>
        <p:txBody>
          <a:bodyPr wrap="none" lIns="91440" tIns="45720" rIns="91440" bIns="45720">
            <a:spAutoFit/>
          </a:bodyPr>
          <a:lstStyle/>
          <a:p>
            <a:pPr algn="ctr"/>
            <a:r>
              <a:rPr lang="en-US" sz="3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2024</a:t>
            </a:r>
            <a:endParaRPr lang="en-US" sz="32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cxnSp>
        <p:nvCxnSpPr>
          <p:cNvPr id="24" name="Connector: Curved 23">
            <a:extLst>
              <a:ext uri="{FF2B5EF4-FFF2-40B4-BE49-F238E27FC236}">
                <a16:creationId xmlns:a16="http://schemas.microsoft.com/office/drawing/2014/main" id="{F100F94D-9652-632B-E837-4D92402C0C10}"/>
              </a:ext>
            </a:extLst>
          </p:cNvPr>
          <p:cNvCxnSpPr>
            <a:cxnSpLocks/>
          </p:cNvCxnSpPr>
          <p:nvPr/>
        </p:nvCxnSpPr>
        <p:spPr>
          <a:xfrm rot="5400000">
            <a:off x="7945157" y="3721116"/>
            <a:ext cx="2664349" cy="1538570"/>
          </a:xfrm>
          <a:prstGeom prst="curvedConnector3">
            <a:avLst/>
          </a:prstGeom>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81CF695-DA60-B52F-427A-AE0DC6ECFC16}"/>
              </a:ext>
            </a:extLst>
          </p:cNvPr>
          <p:cNvPicPr>
            <a:picLocks noChangeAspect="1"/>
          </p:cNvPicPr>
          <p:nvPr/>
        </p:nvPicPr>
        <p:blipFill>
          <a:blip r:embed="rId11"/>
          <a:stretch>
            <a:fillRect/>
          </a:stretch>
        </p:blipFill>
        <p:spPr>
          <a:xfrm>
            <a:off x="9394248" y="1520640"/>
            <a:ext cx="935020" cy="944278"/>
          </a:xfrm>
          <a:prstGeom prst="rect">
            <a:avLst/>
          </a:prstGeom>
        </p:spPr>
      </p:pic>
      <p:pic>
        <p:nvPicPr>
          <p:cNvPr id="3" name="Picture 2">
            <a:extLst>
              <a:ext uri="{FF2B5EF4-FFF2-40B4-BE49-F238E27FC236}">
                <a16:creationId xmlns:a16="http://schemas.microsoft.com/office/drawing/2014/main" id="{5168D48C-573C-A932-D1CA-BD4985300EA6}"/>
              </a:ext>
            </a:extLst>
          </p:cNvPr>
          <p:cNvPicPr>
            <a:picLocks noChangeAspect="1"/>
          </p:cNvPicPr>
          <p:nvPr/>
        </p:nvPicPr>
        <p:blipFill>
          <a:blip r:embed="rId12"/>
          <a:stretch>
            <a:fillRect/>
          </a:stretch>
        </p:blipFill>
        <p:spPr>
          <a:xfrm>
            <a:off x="4964800" y="673447"/>
            <a:ext cx="1019848" cy="1405737"/>
          </a:xfrm>
          <a:prstGeom prst="rect">
            <a:avLst/>
          </a:prstGeom>
        </p:spPr>
      </p:pic>
      <p:pic>
        <p:nvPicPr>
          <p:cNvPr id="13" name="Picture 12">
            <a:extLst>
              <a:ext uri="{FF2B5EF4-FFF2-40B4-BE49-F238E27FC236}">
                <a16:creationId xmlns:a16="http://schemas.microsoft.com/office/drawing/2014/main" id="{CDD904EF-051B-C3DE-6BEE-9AC3FBAD97D1}"/>
              </a:ext>
            </a:extLst>
          </p:cNvPr>
          <p:cNvPicPr>
            <a:picLocks noChangeAspect="1"/>
          </p:cNvPicPr>
          <p:nvPr/>
        </p:nvPicPr>
        <p:blipFill>
          <a:blip r:embed="rId13"/>
          <a:stretch>
            <a:fillRect/>
          </a:stretch>
        </p:blipFill>
        <p:spPr>
          <a:xfrm>
            <a:off x="3225211" y="332252"/>
            <a:ext cx="1283766" cy="1258999"/>
          </a:xfrm>
          <a:prstGeom prst="rect">
            <a:avLst/>
          </a:prstGeom>
        </p:spPr>
      </p:pic>
      <p:pic>
        <p:nvPicPr>
          <p:cNvPr id="16" name="Picture 15">
            <a:extLst>
              <a:ext uri="{FF2B5EF4-FFF2-40B4-BE49-F238E27FC236}">
                <a16:creationId xmlns:a16="http://schemas.microsoft.com/office/drawing/2014/main" id="{0058A01A-DF52-3897-BA53-8D59D585C998}"/>
              </a:ext>
            </a:extLst>
          </p:cNvPr>
          <p:cNvPicPr>
            <a:picLocks noChangeAspect="1"/>
          </p:cNvPicPr>
          <p:nvPr/>
        </p:nvPicPr>
        <p:blipFill>
          <a:blip r:embed="rId14"/>
          <a:stretch>
            <a:fillRect/>
          </a:stretch>
        </p:blipFill>
        <p:spPr>
          <a:xfrm>
            <a:off x="5393538" y="2266478"/>
            <a:ext cx="1045184" cy="1332610"/>
          </a:xfrm>
          <a:prstGeom prst="rect">
            <a:avLst/>
          </a:prstGeom>
        </p:spPr>
      </p:pic>
      <p:pic>
        <p:nvPicPr>
          <p:cNvPr id="17" name="Picture 16">
            <a:extLst>
              <a:ext uri="{FF2B5EF4-FFF2-40B4-BE49-F238E27FC236}">
                <a16:creationId xmlns:a16="http://schemas.microsoft.com/office/drawing/2014/main" id="{D3FD5AEE-E86B-963D-F15E-D5DEB1267F6A}"/>
              </a:ext>
            </a:extLst>
          </p:cNvPr>
          <p:cNvPicPr>
            <a:picLocks noChangeAspect="1"/>
          </p:cNvPicPr>
          <p:nvPr/>
        </p:nvPicPr>
        <p:blipFill>
          <a:blip r:embed="rId15"/>
          <a:stretch>
            <a:fillRect/>
          </a:stretch>
        </p:blipFill>
        <p:spPr>
          <a:xfrm>
            <a:off x="4850272" y="3786382"/>
            <a:ext cx="1115766" cy="1173478"/>
          </a:xfrm>
          <a:prstGeom prst="rect">
            <a:avLst/>
          </a:prstGeom>
        </p:spPr>
      </p:pic>
      <p:pic>
        <p:nvPicPr>
          <p:cNvPr id="18" name="Picture 17">
            <a:extLst>
              <a:ext uri="{FF2B5EF4-FFF2-40B4-BE49-F238E27FC236}">
                <a16:creationId xmlns:a16="http://schemas.microsoft.com/office/drawing/2014/main" id="{24D3E748-21CF-26C2-15CA-F0CDE691A09F}"/>
              </a:ext>
            </a:extLst>
          </p:cNvPr>
          <p:cNvPicPr>
            <a:picLocks noChangeAspect="1"/>
          </p:cNvPicPr>
          <p:nvPr/>
        </p:nvPicPr>
        <p:blipFill>
          <a:blip r:embed="rId16"/>
          <a:stretch>
            <a:fillRect/>
          </a:stretch>
        </p:blipFill>
        <p:spPr>
          <a:xfrm>
            <a:off x="3487493" y="4324532"/>
            <a:ext cx="1028403" cy="1201774"/>
          </a:xfrm>
          <a:prstGeom prst="rect">
            <a:avLst/>
          </a:prstGeom>
        </p:spPr>
      </p:pic>
      <p:pic>
        <p:nvPicPr>
          <p:cNvPr id="23" name="Picture 22">
            <a:extLst>
              <a:ext uri="{FF2B5EF4-FFF2-40B4-BE49-F238E27FC236}">
                <a16:creationId xmlns:a16="http://schemas.microsoft.com/office/drawing/2014/main" id="{C76BD143-4A15-8719-D263-795FD01244D2}"/>
              </a:ext>
            </a:extLst>
          </p:cNvPr>
          <p:cNvPicPr>
            <a:picLocks noChangeAspect="1"/>
          </p:cNvPicPr>
          <p:nvPr/>
        </p:nvPicPr>
        <p:blipFill>
          <a:blip r:embed="rId17"/>
          <a:stretch>
            <a:fillRect/>
          </a:stretch>
        </p:blipFill>
        <p:spPr>
          <a:xfrm>
            <a:off x="1546096" y="3937206"/>
            <a:ext cx="1446638" cy="1026567"/>
          </a:xfrm>
          <a:prstGeom prst="rect">
            <a:avLst/>
          </a:prstGeom>
        </p:spPr>
      </p:pic>
      <p:pic>
        <p:nvPicPr>
          <p:cNvPr id="25" name="Picture 24">
            <a:extLst>
              <a:ext uri="{FF2B5EF4-FFF2-40B4-BE49-F238E27FC236}">
                <a16:creationId xmlns:a16="http://schemas.microsoft.com/office/drawing/2014/main" id="{9EE1EF46-9D3A-D921-C7E3-026EA33A0548}"/>
              </a:ext>
            </a:extLst>
          </p:cNvPr>
          <p:cNvPicPr>
            <a:picLocks noChangeAspect="1"/>
          </p:cNvPicPr>
          <p:nvPr/>
        </p:nvPicPr>
        <p:blipFill>
          <a:blip r:embed="rId18"/>
          <a:stretch>
            <a:fillRect/>
          </a:stretch>
        </p:blipFill>
        <p:spPr>
          <a:xfrm>
            <a:off x="1041489" y="2395791"/>
            <a:ext cx="1267782" cy="1219941"/>
          </a:xfrm>
          <a:prstGeom prst="rect">
            <a:avLst/>
          </a:prstGeom>
        </p:spPr>
      </p:pic>
      <p:pic>
        <p:nvPicPr>
          <p:cNvPr id="26" name="Picture 25">
            <a:extLst>
              <a:ext uri="{FF2B5EF4-FFF2-40B4-BE49-F238E27FC236}">
                <a16:creationId xmlns:a16="http://schemas.microsoft.com/office/drawing/2014/main" id="{AEE2E774-6F50-94A8-0824-27E94CEE6433}"/>
              </a:ext>
            </a:extLst>
          </p:cNvPr>
          <p:cNvPicPr>
            <a:picLocks noChangeAspect="1"/>
          </p:cNvPicPr>
          <p:nvPr/>
        </p:nvPicPr>
        <p:blipFill>
          <a:blip r:embed="rId19"/>
          <a:stretch>
            <a:fillRect/>
          </a:stretch>
        </p:blipFill>
        <p:spPr>
          <a:xfrm>
            <a:off x="1661571" y="830019"/>
            <a:ext cx="1408511" cy="1338304"/>
          </a:xfrm>
          <a:prstGeom prst="rect">
            <a:avLst/>
          </a:prstGeom>
        </p:spPr>
      </p:pic>
      <p:sp>
        <p:nvSpPr>
          <p:cNvPr id="27" name="Rectangle 26">
            <a:extLst>
              <a:ext uri="{FF2B5EF4-FFF2-40B4-BE49-F238E27FC236}">
                <a16:creationId xmlns:a16="http://schemas.microsoft.com/office/drawing/2014/main" id="{76AF25B7-8A3C-90FD-1581-000352AA8727}"/>
              </a:ext>
            </a:extLst>
          </p:cNvPr>
          <p:cNvSpPr/>
          <p:nvPr/>
        </p:nvSpPr>
        <p:spPr>
          <a:xfrm>
            <a:off x="-14760" y="5988593"/>
            <a:ext cx="11998816" cy="707886"/>
          </a:xfrm>
          <a:prstGeom prst="rect">
            <a:avLst/>
          </a:prstGeom>
          <a:noFill/>
          <a:ln>
            <a:noFill/>
          </a:ln>
          <a:effectLst>
            <a:outerShdw blurRad="50800" dist="38100" dir="2700000" algn="tl" rotWithShape="0">
              <a:prstClr val="black">
                <a:alpha val="40000"/>
              </a:prstClr>
            </a:outerShdw>
          </a:effectLst>
        </p:spPr>
        <p:txBody>
          <a:bodyPr wrap="square" lIns="91440" tIns="45720" rIns="91440" bIns="45720">
            <a:spAutoFit/>
          </a:bodyPr>
          <a:lstStyle/>
          <a:p>
            <a:pPr algn="ctr"/>
            <a:r>
              <a:rPr lang="en-US" sz="4000" b="1" i="1" dirty="0">
                <a:ln>
                  <a:solidFill>
                    <a:srgbClr val="F90BE8"/>
                  </a:solidFill>
                </a:ln>
                <a:solidFill>
                  <a:srgbClr val="7030A0"/>
                </a:solidFill>
              </a:rPr>
              <a:t>Happy Anniversary to our Sparkling Jewels of Kansas!!</a:t>
            </a:r>
          </a:p>
        </p:txBody>
      </p:sp>
    </p:spTree>
    <p:extLst>
      <p:ext uri="{BB962C8B-B14F-4D97-AF65-F5344CB8AC3E}">
        <p14:creationId xmlns:p14="http://schemas.microsoft.com/office/powerpoint/2010/main" val="2696935669"/>
      </p:ext>
    </p:extLst>
  </p:cSld>
  <p:clrMapOvr>
    <a:masterClrMapping/>
  </p:clrMapOvr>
  <mc:AlternateContent xmlns:mc="http://schemas.openxmlformats.org/markup-compatibility/2006" xmlns:p14="http://schemas.microsoft.com/office/powerpoint/2010/main">
    <mc:Choice Requires="p14">
      <p:transition spd="slow" p14:dur="3400" advClick="0" advTm="8000">
        <p14:reveal dir="r"/>
      </p:transition>
    </mc:Choice>
    <mc:Fallback xmlns="">
      <p:transition spd="slow" advClick="0" advTm="8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59A029-5996-7E91-5A60-DFC70D3D9BA2}"/>
              </a:ext>
            </a:extLst>
          </p:cNvPr>
          <p:cNvPicPr>
            <a:picLocks noChangeAspect="1"/>
          </p:cNvPicPr>
          <p:nvPr/>
        </p:nvPicPr>
        <p:blipFill>
          <a:blip r:embed="rId2"/>
          <a:stretch>
            <a:fillRect/>
          </a:stretch>
        </p:blipFill>
        <p:spPr>
          <a:xfrm>
            <a:off x="0" y="208019"/>
            <a:ext cx="2592584" cy="3392424"/>
          </a:xfrm>
          <a:prstGeom prst="rect">
            <a:avLst/>
          </a:prstGeom>
        </p:spPr>
      </p:pic>
      <p:pic>
        <p:nvPicPr>
          <p:cNvPr id="3" name="Picture 2">
            <a:extLst>
              <a:ext uri="{FF2B5EF4-FFF2-40B4-BE49-F238E27FC236}">
                <a16:creationId xmlns:a16="http://schemas.microsoft.com/office/drawing/2014/main" id="{E955B457-27F3-8C2B-53B2-0715FDB47536}"/>
              </a:ext>
            </a:extLst>
          </p:cNvPr>
          <p:cNvPicPr>
            <a:picLocks noChangeAspect="1"/>
          </p:cNvPicPr>
          <p:nvPr/>
        </p:nvPicPr>
        <p:blipFill>
          <a:blip r:embed="rId3"/>
          <a:stretch>
            <a:fillRect/>
          </a:stretch>
        </p:blipFill>
        <p:spPr>
          <a:xfrm>
            <a:off x="466806" y="994816"/>
            <a:ext cx="1602434" cy="1571519"/>
          </a:xfrm>
          <a:prstGeom prst="rect">
            <a:avLst/>
          </a:prstGeom>
        </p:spPr>
      </p:pic>
      <p:sp>
        <p:nvSpPr>
          <p:cNvPr id="4" name="Rectangle 3">
            <a:extLst>
              <a:ext uri="{FF2B5EF4-FFF2-40B4-BE49-F238E27FC236}">
                <a16:creationId xmlns:a16="http://schemas.microsoft.com/office/drawing/2014/main" id="{BC8C1F15-06CF-B9E0-79EE-3AD6B5380EBE}"/>
              </a:ext>
            </a:extLst>
          </p:cNvPr>
          <p:cNvSpPr/>
          <p:nvPr/>
        </p:nvSpPr>
        <p:spPr>
          <a:xfrm>
            <a:off x="3694763" y="336644"/>
            <a:ext cx="5140318" cy="2123658"/>
          </a:xfrm>
          <a:prstGeom prst="rect">
            <a:avLst/>
          </a:prstGeom>
          <a:noFill/>
        </p:spPr>
        <p:txBody>
          <a:bodyPr wrap="none" lIns="91440" tIns="45720" rIns="91440" bIns="45720">
            <a:spAutoFit/>
          </a:bodyPr>
          <a:lstStyle/>
          <a:p>
            <a:pPr algn="ctr"/>
            <a:r>
              <a:rPr lang="en-US" sz="6600" b="1" dirty="0">
                <a:ln w="12700">
                  <a:solidFill>
                    <a:schemeClr val="accent5"/>
                  </a:solidFill>
                  <a:prstDash val="solid"/>
                </a:ln>
                <a:solidFill>
                  <a:srgbClr val="7030A0"/>
                </a:solidFill>
              </a:rPr>
              <a:t>CHAPTER CH</a:t>
            </a:r>
          </a:p>
          <a:p>
            <a:pPr algn="ctr"/>
            <a:r>
              <a:rPr lang="en-US" sz="6600" b="1" cap="none" spc="0" dirty="0">
                <a:ln w="12700">
                  <a:solidFill>
                    <a:schemeClr val="accent5"/>
                  </a:solidFill>
                  <a:prstDash val="solid"/>
                </a:ln>
                <a:solidFill>
                  <a:srgbClr val="7030A0"/>
                </a:solidFill>
                <a:effectLst/>
              </a:rPr>
              <a:t>YATES CENTER</a:t>
            </a:r>
          </a:p>
        </p:txBody>
      </p:sp>
      <p:sp>
        <p:nvSpPr>
          <p:cNvPr id="5" name="TextBox 4">
            <a:extLst>
              <a:ext uri="{FF2B5EF4-FFF2-40B4-BE49-F238E27FC236}">
                <a16:creationId xmlns:a16="http://schemas.microsoft.com/office/drawing/2014/main" id="{0C6A623D-7A3A-6044-999A-070FD1707D60}"/>
              </a:ext>
            </a:extLst>
          </p:cNvPr>
          <p:cNvSpPr txBox="1"/>
          <p:nvPr/>
        </p:nvSpPr>
        <p:spPr>
          <a:xfrm>
            <a:off x="3205166" y="2212392"/>
            <a:ext cx="6381170" cy="707886"/>
          </a:xfrm>
          <a:prstGeom prst="rect">
            <a:avLst/>
          </a:prstGeom>
          <a:noFill/>
        </p:spPr>
        <p:txBody>
          <a:bodyPr wrap="none" rtlCol="0">
            <a:spAutoFit/>
          </a:bodyPr>
          <a:lstStyle/>
          <a:p>
            <a:r>
              <a:rPr lang="en-US" sz="4000" b="1" dirty="0"/>
              <a:t>Organized February 16, 1924</a:t>
            </a:r>
          </a:p>
        </p:txBody>
      </p:sp>
      <p:pic>
        <p:nvPicPr>
          <p:cNvPr id="7" name="Picture 6">
            <a:extLst>
              <a:ext uri="{FF2B5EF4-FFF2-40B4-BE49-F238E27FC236}">
                <a16:creationId xmlns:a16="http://schemas.microsoft.com/office/drawing/2014/main" id="{86FF7487-1BC4-0A1E-9273-EAE97DD8AD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6612" y="2920278"/>
            <a:ext cx="6116619" cy="3574400"/>
          </a:xfrm>
          <a:prstGeom prst="rect">
            <a:avLst/>
          </a:prstGeom>
        </p:spPr>
      </p:pic>
      <p:sp>
        <p:nvSpPr>
          <p:cNvPr id="8" name="TextBox 7">
            <a:extLst>
              <a:ext uri="{FF2B5EF4-FFF2-40B4-BE49-F238E27FC236}">
                <a16:creationId xmlns:a16="http://schemas.microsoft.com/office/drawing/2014/main" id="{8B096751-0ED8-CCCD-1739-9AFC35D36421}"/>
              </a:ext>
            </a:extLst>
          </p:cNvPr>
          <p:cNvSpPr txBox="1"/>
          <p:nvPr/>
        </p:nvSpPr>
        <p:spPr>
          <a:xfrm>
            <a:off x="6069379" y="6009536"/>
            <a:ext cx="652743" cy="369332"/>
          </a:xfrm>
          <a:prstGeom prst="rect">
            <a:avLst/>
          </a:prstGeom>
          <a:noFill/>
        </p:spPr>
        <p:txBody>
          <a:bodyPr wrap="none" rtlCol="0">
            <a:spAutoFit/>
          </a:bodyPr>
          <a:lstStyle/>
          <a:p>
            <a:r>
              <a:rPr lang="en-US" b="1" dirty="0"/>
              <a:t>2024</a:t>
            </a:r>
          </a:p>
        </p:txBody>
      </p:sp>
    </p:spTree>
    <p:extLst>
      <p:ext uri="{BB962C8B-B14F-4D97-AF65-F5344CB8AC3E}">
        <p14:creationId xmlns:p14="http://schemas.microsoft.com/office/powerpoint/2010/main" val="604351909"/>
      </p:ext>
    </p:extLst>
  </p:cSld>
  <p:clrMapOvr>
    <a:masterClrMapping/>
  </p:clrMapOvr>
  <mc:AlternateContent xmlns:mc="http://schemas.openxmlformats.org/markup-compatibility/2006" xmlns:p14="http://schemas.microsoft.com/office/powerpoint/2010/main">
    <mc:Choice Requires="p14">
      <p:transition spd="slow" p14:dur="3400" advClick="0" advTm="8000">
        <p14:reveal dir="r"/>
      </p:transition>
    </mc:Choice>
    <mc:Fallback xmlns="">
      <p:transition spd="slow" advClick="0" advTm="8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6A5325-586B-B331-1DD8-31F831FFD00E}"/>
              </a:ext>
            </a:extLst>
          </p:cNvPr>
          <p:cNvPicPr>
            <a:picLocks noChangeAspect="1"/>
          </p:cNvPicPr>
          <p:nvPr/>
        </p:nvPicPr>
        <p:blipFill>
          <a:blip r:embed="rId2"/>
          <a:stretch>
            <a:fillRect/>
          </a:stretch>
        </p:blipFill>
        <p:spPr>
          <a:xfrm>
            <a:off x="3149795" y="227074"/>
            <a:ext cx="5139373" cy="2127688"/>
          </a:xfrm>
          <a:prstGeom prst="rect">
            <a:avLst/>
          </a:prstGeom>
        </p:spPr>
      </p:pic>
      <p:pic>
        <p:nvPicPr>
          <p:cNvPr id="5" name="Picture 4">
            <a:extLst>
              <a:ext uri="{FF2B5EF4-FFF2-40B4-BE49-F238E27FC236}">
                <a16:creationId xmlns:a16="http://schemas.microsoft.com/office/drawing/2014/main" id="{4437B74B-D4B8-C72E-E021-B4AB92338123}"/>
              </a:ext>
            </a:extLst>
          </p:cNvPr>
          <p:cNvPicPr>
            <a:picLocks noChangeAspect="1"/>
          </p:cNvPicPr>
          <p:nvPr/>
        </p:nvPicPr>
        <p:blipFill>
          <a:blip r:embed="rId3"/>
          <a:stretch>
            <a:fillRect/>
          </a:stretch>
        </p:blipFill>
        <p:spPr>
          <a:xfrm rot="20224227">
            <a:off x="627862" y="310807"/>
            <a:ext cx="1786117" cy="2340864"/>
          </a:xfrm>
          <a:prstGeom prst="rect">
            <a:avLst/>
          </a:prstGeom>
        </p:spPr>
      </p:pic>
      <p:pic>
        <p:nvPicPr>
          <p:cNvPr id="3" name="Picture 2">
            <a:extLst>
              <a:ext uri="{FF2B5EF4-FFF2-40B4-BE49-F238E27FC236}">
                <a16:creationId xmlns:a16="http://schemas.microsoft.com/office/drawing/2014/main" id="{80D5CCF7-D447-51C0-628B-84133AE1CC62}"/>
              </a:ext>
            </a:extLst>
          </p:cNvPr>
          <p:cNvPicPr>
            <a:picLocks noChangeAspect="1"/>
          </p:cNvPicPr>
          <p:nvPr/>
        </p:nvPicPr>
        <p:blipFill>
          <a:blip r:embed="rId4"/>
          <a:stretch>
            <a:fillRect/>
          </a:stretch>
        </p:blipFill>
        <p:spPr>
          <a:xfrm rot="20074749">
            <a:off x="1099537" y="1052817"/>
            <a:ext cx="733576" cy="722376"/>
          </a:xfrm>
          <a:prstGeom prst="rect">
            <a:avLst/>
          </a:prstGeom>
        </p:spPr>
      </p:pic>
      <p:pic>
        <p:nvPicPr>
          <p:cNvPr id="6" name="Picture 5">
            <a:extLst>
              <a:ext uri="{FF2B5EF4-FFF2-40B4-BE49-F238E27FC236}">
                <a16:creationId xmlns:a16="http://schemas.microsoft.com/office/drawing/2014/main" id="{08B31FA7-4965-103A-6BD1-4CD9DD4EDB8E}"/>
              </a:ext>
            </a:extLst>
          </p:cNvPr>
          <p:cNvPicPr>
            <a:picLocks noChangeAspect="1"/>
          </p:cNvPicPr>
          <p:nvPr/>
        </p:nvPicPr>
        <p:blipFill>
          <a:blip r:embed="rId5"/>
          <a:stretch>
            <a:fillRect/>
          </a:stretch>
        </p:blipFill>
        <p:spPr>
          <a:xfrm rot="1157868">
            <a:off x="9089059" y="141385"/>
            <a:ext cx="1786283" cy="2341067"/>
          </a:xfrm>
          <a:prstGeom prst="rect">
            <a:avLst/>
          </a:prstGeom>
        </p:spPr>
      </p:pic>
      <p:pic>
        <p:nvPicPr>
          <p:cNvPr id="4" name="Picture 3">
            <a:extLst>
              <a:ext uri="{FF2B5EF4-FFF2-40B4-BE49-F238E27FC236}">
                <a16:creationId xmlns:a16="http://schemas.microsoft.com/office/drawing/2014/main" id="{4CC1F086-2E3D-80E7-943C-FC79871F0DB2}"/>
              </a:ext>
            </a:extLst>
          </p:cNvPr>
          <p:cNvPicPr>
            <a:picLocks noChangeAspect="1"/>
          </p:cNvPicPr>
          <p:nvPr/>
        </p:nvPicPr>
        <p:blipFill>
          <a:blip r:embed="rId6"/>
          <a:stretch>
            <a:fillRect/>
          </a:stretch>
        </p:blipFill>
        <p:spPr>
          <a:xfrm rot="935413">
            <a:off x="9616409" y="914727"/>
            <a:ext cx="731583" cy="725487"/>
          </a:xfrm>
          <a:prstGeom prst="rect">
            <a:avLst/>
          </a:prstGeom>
        </p:spPr>
      </p:pic>
      <p:sp>
        <p:nvSpPr>
          <p:cNvPr id="17" name="TextBox 16">
            <a:extLst>
              <a:ext uri="{FF2B5EF4-FFF2-40B4-BE49-F238E27FC236}">
                <a16:creationId xmlns:a16="http://schemas.microsoft.com/office/drawing/2014/main" id="{B6A00816-2D98-5D47-6B6C-2311410A208C}"/>
              </a:ext>
            </a:extLst>
          </p:cNvPr>
          <p:cNvSpPr txBox="1"/>
          <p:nvPr/>
        </p:nvSpPr>
        <p:spPr>
          <a:xfrm>
            <a:off x="980005" y="2354762"/>
            <a:ext cx="10522184" cy="1077218"/>
          </a:xfrm>
          <a:prstGeom prst="rect">
            <a:avLst/>
          </a:prstGeom>
          <a:noFill/>
        </p:spPr>
        <p:txBody>
          <a:bodyPr wrap="square">
            <a:spAutoFit/>
          </a:bodyPr>
          <a:lstStyle/>
          <a:p>
            <a:r>
              <a:rPr lang="en-US" sz="3200" b="1" dirty="0">
                <a:solidFill>
                  <a:srgbClr val="7030A0"/>
                </a:solidFill>
              </a:rPr>
              <a:t>*</a:t>
            </a:r>
            <a:r>
              <a:rPr lang="en-US" sz="3200" b="1" dirty="0"/>
              <a:t>The first scholarship was given in 1930 in the amount of a 	$5 gold piece. </a:t>
            </a:r>
          </a:p>
        </p:txBody>
      </p:sp>
      <p:sp>
        <p:nvSpPr>
          <p:cNvPr id="19" name="TextBox 18">
            <a:extLst>
              <a:ext uri="{FF2B5EF4-FFF2-40B4-BE49-F238E27FC236}">
                <a16:creationId xmlns:a16="http://schemas.microsoft.com/office/drawing/2014/main" id="{8F785061-61D9-1ADC-CFA5-29E083905237}"/>
              </a:ext>
            </a:extLst>
          </p:cNvPr>
          <p:cNvSpPr txBox="1"/>
          <p:nvPr/>
        </p:nvSpPr>
        <p:spPr>
          <a:xfrm>
            <a:off x="884406" y="3398788"/>
            <a:ext cx="10327589" cy="1569660"/>
          </a:xfrm>
          <a:prstGeom prst="rect">
            <a:avLst/>
          </a:prstGeom>
          <a:noFill/>
        </p:spPr>
        <p:txBody>
          <a:bodyPr wrap="square">
            <a:spAutoFit/>
          </a:bodyPr>
          <a:lstStyle/>
          <a:p>
            <a:r>
              <a:rPr lang="en-US" sz="3200" b="1" dirty="0">
                <a:solidFill>
                  <a:srgbClr val="7030A0"/>
                </a:solidFill>
              </a:rPr>
              <a:t>*</a:t>
            </a:r>
            <a:r>
              <a:rPr lang="en-US" sz="3200" b="1" dirty="0"/>
              <a:t>Activities include monetary and toiletry gifts to Cottey 	College, gift bags to nursing home residents and 	other 	gifts from year to year as needed.</a:t>
            </a:r>
          </a:p>
        </p:txBody>
      </p:sp>
      <p:sp>
        <p:nvSpPr>
          <p:cNvPr id="21" name="TextBox 20">
            <a:extLst>
              <a:ext uri="{FF2B5EF4-FFF2-40B4-BE49-F238E27FC236}">
                <a16:creationId xmlns:a16="http://schemas.microsoft.com/office/drawing/2014/main" id="{D023ED32-07CF-0335-E713-61A2A55E41A9}"/>
              </a:ext>
            </a:extLst>
          </p:cNvPr>
          <p:cNvSpPr txBox="1"/>
          <p:nvPr/>
        </p:nvSpPr>
        <p:spPr>
          <a:xfrm>
            <a:off x="884406" y="5780782"/>
            <a:ext cx="10327589" cy="1077218"/>
          </a:xfrm>
          <a:prstGeom prst="rect">
            <a:avLst/>
          </a:prstGeom>
          <a:noFill/>
        </p:spPr>
        <p:txBody>
          <a:bodyPr wrap="square">
            <a:spAutoFit/>
          </a:bodyPr>
          <a:lstStyle/>
          <a:p>
            <a:r>
              <a:rPr lang="en-US" sz="3200" b="1" dirty="0">
                <a:solidFill>
                  <a:srgbClr val="7030A0"/>
                </a:solidFill>
              </a:rPr>
              <a:t>*</a:t>
            </a:r>
            <a:r>
              <a:rPr lang="en-US" sz="3200" b="1" dirty="0"/>
              <a:t>They enjoy close relationships with each sister, 	sharing fun 	times and concerns. </a:t>
            </a:r>
          </a:p>
        </p:txBody>
      </p:sp>
      <p:sp>
        <p:nvSpPr>
          <p:cNvPr id="23" name="TextBox 22">
            <a:extLst>
              <a:ext uri="{FF2B5EF4-FFF2-40B4-BE49-F238E27FC236}">
                <a16:creationId xmlns:a16="http://schemas.microsoft.com/office/drawing/2014/main" id="{C71542C0-2377-0DA5-012C-8821D6D65ED1}"/>
              </a:ext>
            </a:extLst>
          </p:cNvPr>
          <p:cNvSpPr txBox="1"/>
          <p:nvPr/>
        </p:nvSpPr>
        <p:spPr>
          <a:xfrm>
            <a:off x="980004" y="4797535"/>
            <a:ext cx="10231992" cy="1077218"/>
          </a:xfrm>
          <a:prstGeom prst="rect">
            <a:avLst/>
          </a:prstGeom>
          <a:noFill/>
        </p:spPr>
        <p:txBody>
          <a:bodyPr wrap="square">
            <a:spAutoFit/>
          </a:bodyPr>
          <a:lstStyle/>
          <a:p>
            <a:r>
              <a:rPr lang="en-US" sz="3200" b="1" dirty="0">
                <a:solidFill>
                  <a:srgbClr val="7030A0"/>
                </a:solidFill>
              </a:rPr>
              <a:t>*</a:t>
            </a:r>
            <a:r>
              <a:rPr lang="en-US" sz="3200" b="1" dirty="0"/>
              <a:t>In 2016, they successfully sponsored a local single mother 	for a PCE Grant.</a:t>
            </a:r>
          </a:p>
        </p:txBody>
      </p:sp>
    </p:spTree>
    <p:extLst>
      <p:ext uri="{BB962C8B-B14F-4D97-AF65-F5344CB8AC3E}">
        <p14:creationId xmlns:p14="http://schemas.microsoft.com/office/powerpoint/2010/main" val="1471388236"/>
      </p:ext>
    </p:extLst>
  </p:cSld>
  <p:clrMapOvr>
    <a:masterClrMapping/>
  </p:clrMapOvr>
  <mc:AlternateContent xmlns:mc="http://schemas.openxmlformats.org/markup-compatibility/2006" xmlns:p14="http://schemas.microsoft.com/office/powerpoint/2010/main">
    <mc:Choice Requires="p14">
      <p:transition spd="slow" p14:dur="3400" advClick="0" advTm="13000">
        <p14:reveal dir="r"/>
      </p:transition>
    </mc:Choice>
    <mc:Fallback xmlns="">
      <p:transition spd="slow" advClick="0" advTm="13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7EB892-2182-8003-A94D-1AF5DB1BD45A}"/>
              </a:ext>
            </a:extLst>
          </p:cNvPr>
          <p:cNvPicPr>
            <a:picLocks noChangeAspect="1"/>
          </p:cNvPicPr>
          <p:nvPr/>
        </p:nvPicPr>
        <p:blipFill>
          <a:blip r:embed="rId2"/>
          <a:stretch>
            <a:fillRect/>
          </a:stretch>
        </p:blipFill>
        <p:spPr>
          <a:xfrm>
            <a:off x="223921" y="101935"/>
            <a:ext cx="2483449" cy="3392424"/>
          </a:xfrm>
          <a:prstGeom prst="rect">
            <a:avLst/>
          </a:prstGeom>
        </p:spPr>
      </p:pic>
      <p:pic>
        <p:nvPicPr>
          <p:cNvPr id="3" name="Picture 2">
            <a:extLst>
              <a:ext uri="{FF2B5EF4-FFF2-40B4-BE49-F238E27FC236}">
                <a16:creationId xmlns:a16="http://schemas.microsoft.com/office/drawing/2014/main" id="{92A4E306-3BF4-4D32-E444-27A301712FA8}"/>
              </a:ext>
            </a:extLst>
          </p:cNvPr>
          <p:cNvPicPr>
            <a:picLocks noChangeAspect="1"/>
          </p:cNvPicPr>
          <p:nvPr/>
        </p:nvPicPr>
        <p:blipFill>
          <a:blip r:embed="rId3"/>
          <a:stretch>
            <a:fillRect/>
          </a:stretch>
        </p:blipFill>
        <p:spPr>
          <a:xfrm>
            <a:off x="788930" y="861619"/>
            <a:ext cx="1353429" cy="1865538"/>
          </a:xfrm>
          <a:prstGeom prst="rect">
            <a:avLst/>
          </a:prstGeom>
        </p:spPr>
      </p:pic>
      <p:sp>
        <p:nvSpPr>
          <p:cNvPr id="4" name="Rectangle 3">
            <a:extLst>
              <a:ext uri="{FF2B5EF4-FFF2-40B4-BE49-F238E27FC236}">
                <a16:creationId xmlns:a16="http://schemas.microsoft.com/office/drawing/2014/main" id="{65626A9F-49F9-788F-5C53-552F579C3A6D}"/>
              </a:ext>
            </a:extLst>
          </p:cNvPr>
          <p:cNvSpPr/>
          <p:nvPr/>
        </p:nvSpPr>
        <p:spPr>
          <a:xfrm>
            <a:off x="3936600" y="22763"/>
            <a:ext cx="4298677" cy="2123658"/>
          </a:xfrm>
          <a:prstGeom prst="rect">
            <a:avLst/>
          </a:prstGeom>
          <a:noFill/>
        </p:spPr>
        <p:txBody>
          <a:bodyPr wrap="none" lIns="91440" tIns="45720" rIns="91440" bIns="45720">
            <a:spAutoFit/>
          </a:bodyPr>
          <a:lstStyle/>
          <a:p>
            <a:pPr algn="ctr"/>
            <a:r>
              <a:rPr lang="en-US" sz="6600" b="1" dirty="0">
                <a:ln w="12700">
                  <a:solidFill>
                    <a:schemeClr val="tx2">
                      <a:lumMod val="75000"/>
                    </a:schemeClr>
                  </a:solidFill>
                  <a:prstDash val="solid"/>
                </a:ln>
                <a:solidFill>
                  <a:srgbClr val="0070C0"/>
                </a:solidFill>
                <a:effectLst>
                  <a:outerShdw dist="38100" dir="2640000" algn="bl" rotWithShape="0">
                    <a:schemeClr val="tx2">
                      <a:lumMod val="75000"/>
                    </a:schemeClr>
                  </a:outerShdw>
                </a:effectLst>
              </a:rPr>
              <a:t>CHAPTER CI</a:t>
            </a:r>
          </a:p>
          <a:p>
            <a:pPr algn="ctr"/>
            <a:r>
              <a:rPr lang="en-US" sz="6600" b="1" cap="none" spc="0" dirty="0">
                <a:ln w="12700">
                  <a:solidFill>
                    <a:schemeClr val="tx2">
                      <a:lumMod val="75000"/>
                    </a:schemeClr>
                  </a:solidFill>
                  <a:prstDash val="solid"/>
                </a:ln>
                <a:solidFill>
                  <a:srgbClr val="0070C0"/>
                </a:solidFill>
                <a:effectLst>
                  <a:outerShdw dist="38100" dir="2640000" algn="bl" rotWithShape="0">
                    <a:schemeClr val="tx2">
                      <a:lumMod val="75000"/>
                    </a:schemeClr>
                  </a:outerShdw>
                </a:effectLst>
              </a:rPr>
              <a:t>WICHITA</a:t>
            </a:r>
          </a:p>
        </p:txBody>
      </p:sp>
      <p:sp>
        <p:nvSpPr>
          <p:cNvPr id="5" name="TextBox 4">
            <a:extLst>
              <a:ext uri="{FF2B5EF4-FFF2-40B4-BE49-F238E27FC236}">
                <a16:creationId xmlns:a16="http://schemas.microsoft.com/office/drawing/2014/main" id="{052D2222-CC55-61ED-EF42-D1D024E0E2F4}"/>
              </a:ext>
            </a:extLst>
          </p:cNvPr>
          <p:cNvSpPr txBox="1"/>
          <p:nvPr/>
        </p:nvSpPr>
        <p:spPr>
          <a:xfrm>
            <a:off x="3496301" y="2023030"/>
            <a:ext cx="5587299" cy="707886"/>
          </a:xfrm>
          <a:prstGeom prst="rect">
            <a:avLst/>
          </a:prstGeom>
          <a:noFill/>
        </p:spPr>
        <p:txBody>
          <a:bodyPr wrap="none" rtlCol="0">
            <a:spAutoFit/>
          </a:bodyPr>
          <a:lstStyle/>
          <a:p>
            <a:r>
              <a:rPr lang="en-US" sz="4000" b="1" dirty="0"/>
              <a:t>Organized March 8, 1924</a:t>
            </a:r>
          </a:p>
        </p:txBody>
      </p:sp>
      <p:pic>
        <p:nvPicPr>
          <p:cNvPr id="7" name="Picture 6">
            <a:extLst>
              <a:ext uri="{FF2B5EF4-FFF2-40B4-BE49-F238E27FC236}">
                <a16:creationId xmlns:a16="http://schemas.microsoft.com/office/drawing/2014/main" id="{39E545CE-BC13-174E-4FF8-EA153BA92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0329" y="2778986"/>
            <a:ext cx="4029635" cy="3022226"/>
          </a:xfrm>
          <a:prstGeom prst="rect">
            <a:avLst/>
          </a:prstGeom>
        </p:spPr>
      </p:pic>
      <p:pic>
        <p:nvPicPr>
          <p:cNvPr id="8" name="Picture 7">
            <a:extLst>
              <a:ext uri="{FF2B5EF4-FFF2-40B4-BE49-F238E27FC236}">
                <a16:creationId xmlns:a16="http://schemas.microsoft.com/office/drawing/2014/main" id="{A9A6B296-9804-DC0F-FF90-12D7462A1439}"/>
              </a:ext>
            </a:extLst>
          </p:cNvPr>
          <p:cNvPicPr>
            <a:picLocks noChangeAspect="1"/>
          </p:cNvPicPr>
          <p:nvPr/>
        </p:nvPicPr>
        <p:blipFill>
          <a:blip r:embed="rId5"/>
          <a:stretch>
            <a:fillRect/>
          </a:stretch>
        </p:blipFill>
        <p:spPr>
          <a:xfrm>
            <a:off x="3936600" y="3862420"/>
            <a:ext cx="3779720" cy="2373948"/>
          </a:xfrm>
          <a:prstGeom prst="rect">
            <a:avLst/>
          </a:prstGeom>
        </p:spPr>
      </p:pic>
      <p:pic>
        <p:nvPicPr>
          <p:cNvPr id="10" name="Picture 9">
            <a:extLst>
              <a:ext uri="{FF2B5EF4-FFF2-40B4-BE49-F238E27FC236}">
                <a16:creationId xmlns:a16="http://schemas.microsoft.com/office/drawing/2014/main" id="{C60587F6-9140-4EFE-6448-304D2C37065A}"/>
              </a:ext>
            </a:extLst>
          </p:cNvPr>
          <p:cNvPicPr>
            <a:picLocks noChangeAspect="1"/>
          </p:cNvPicPr>
          <p:nvPr/>
        </p:nvPicPr>
        <p:blipFill>
          <a:blip r:embed="rId6"/>
          <a:stretch>
            <a:fillRect/>
          </a:stretch>
        </p:blipFill>
        <p:spPr>
          <a:xfrm>
            <a:off x="205059" y="3340755"/>
            <a:ext cx="3553344" cy="2460457"/>
          </a:xfrm>
          <a:prstGeom prst="rect">
            <a:avLst/>
          </a:prstGeom>
        </p:spPr>
      </p:pic>
      <p:sp>
        <p:nvSpPr>
          <p:cNvPr id="6" name="TextBox 5">
            <a:extLst>
              <a:ext uri="{FF2B5EF4-FFF2-40B4-BE49-F238E27FC236}">
                <a16:creationId xmlns:a16="http://schemas.microsoft.com/office/drawing/2014/main" id="{4E105CC6-2B9E-9CA3-FBFF-F0356AC95ECE}"/>
              </a:ext>
            </a:extLst>
          </p:cNvPr>
          <p:cNvSpPr txBox="1"/>
          <p:nvPr/>
        </p:nvSpPr>
        <p:spPr>
          <a:xfrm>
            <a:off x="8928848" y="5854702"/>
            <a:ext cx="2312894" cy="646331"/>
          </a:xfrm>
          <a:prstGeom prst="rect">
            <a:avLst/>
          </a:prstGeom>
          <a:noFill/>
        </p:spPr>
        <p:txBody>
          <a:bodyPr wrap="square" rtlCol="0">
            <a:spAutoFit/>
          </a:bodyPr>
          <a:lstStyle/>
          <a:p>
            <a:r>
              <a:rPr lang="en-US" b="1" dirty="0"/>
              <a:t>100</a:t>
            </a:r>
            <a:r>
              <a:rPr lang="en-US" b="1" baseline="30000" dirty="0"/>
              <a:t>th </a:t>
            </a:r>
            <a:r>
              <a:rPr lang="en-US" b="1" dirty="0"/>
              <a:t>Anniversary</a:t>
            </a:r>
          </a:p>
          <a:p>
            <a:r>
              <a:rPr lang="en-US" b="1" dirty="0"/>
              <a:t> March 8, 2024</a:t>
            </a:r>
          </a:p>
        </p:txBody>
      </p:sp>
      <p:sp>
        <p:nvSpPr>
          <p:cNvPr id="9" name="TextBox 8">
            <a:extLst>
              <a:ext uri="{FF2B5EF4-FFF2-40B4-BE49-F238E27FC236}">
                <a16:creationId xmlns:a16="http://schemas.microsoft.com/office/drawing/2014/main" id="{48A884FD-5CE4-485D-D7C2-E4D35E062169}"/>
              </a:ext>
            </a:extLst>
          </p:cNvPr>
          <p:cNvSpPr txBox="1"/>
          <p:nvPr/>
        </p:nvSpPr>
        <p:spPr>
          <a:xfrm>
            <a:off x="4639632" y="3429000"/>
            <a:ext cx="2269467" cy="369332"/>
          </a:xfrm>
          <a:prstGeom prst="rect">
            <a:avLst/>
          </a:prstGeom>
          <a:noFill/>
        </p:spPr>
        <p:txBody>
          <a:bodyPr wrap="none" rtlCol="0">
            <a:spAutoFit/>
          </a:bodyPr>
          <a:lstStyle/>
          <a:p>
            <a:r>
              <a:rPr lang="en-US" b="1" dirty="0"/>
              <a:t>50</a:t>
            </a:r>
            <a:r>
              <a:rPr lang="en-US" b="1" baseline="30000" dirty="0"/>
              <a:t>th</a:t>
            </a:r>
            <a:r>
              <a:rPr lang="en-US" b="1" dirty="0"/>
              <a:t> Anniversary 1974</a:t>
            </a:r>
          </a:p>
        </p:txBody>
      </p:sp>
    </p:spTree>
    <p:extLst>
      <p:ext uri="{BB962C8B-B14F-4D97-AF65-F5344CB8AC3E}">
        <p14:creationId xmlns:p14="http://schemas.microsoft.com/office/powerpoint/2010/main" val="146417294"/>
      </p:ext>
    </p:extLst>
  </p:cSld>
  <p:clrMapOvr>
    <a:masterClrMapping/>
  </p:clrMapOvr>
  <mc:AlternateContent xmlns:mc="http://schemas.openxmlformats.org/markup-compatibility/2006" xmlns:p14="http://schemas.microsoft.com/office/powerpoint/2010/main">
    <mc:Choice Requires="p14">
      <p:transition spd="slow" p14:dur="3400" advClick="0" advTm="8000">
        <p14:reveal dir="r"/>
      </p:transition>
    </mc:Choice>
    <mc:Fallback xmlns="">
      <p:transition spd="slow" advClick="0" advTm="8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A0870B-5E23-5385-302B-D43E97397BE2}"/>
              </a:ext>
            </a:extLst>
          </p:cNvPr>
          <p:cNvPicPr>
            <a:picLocks noChangeAspect="1"/>
          </p:cNvPicPr>
          <p:nvPr/>
        </p:nvPicPr>
        <p:blipFill>
          <a:blip r:embed="rId2"/>
          <a:stretch>
            <a:fillRect/>
          </a:stretch>
        </p:blipFill>
        <p:spPr>
          <a:xfrm>
            <a:off x="8533987" y="2397948"/>
            <a:ext cx="3365284" cy="3432345"/>
          </a:xfrm>
          <a:prstGeom prst="rect">
            <a:avLst/>
          </a:prstGeom>
        </p:spPr>
      </p:pic>
      <p:pic>
        <p:nvPicPr>
          <p:cNvPr id="6" name="Picture 5">
            <a:extLst>
              <a:ext uri="{FF2B5EF4-FFF2-40B4-BE49-F238E27FC236}">
                <a16:creationId xmlns:a16="http://schemas.microsoft.com/office/drawing/2014/main" id="{1FCB073D-2EBA-8C5B-63A4-2AC5AD11C35B}"/>
              </a:ext>
            </a:extLst>
          </p:cNvPr>
          <p:cNvPicPr>
            <a:picLocks noChangeAspect="1"/>
          </p:cNvPicPr>
          <p:nvPr/>
        </p:nvPicPr>
        <p:blipFill>
          <a:blip r:embed="rId3"/>
          <a:stretch>
            <a:fillRect/>
          </a:stretch>
        </p:blipFill>
        <p:spPr>
          <a:xfrm rot="20339719">
            <a:off x="700156" y="207486"/>
            <a:ext cx="1713546" cy="2340864"/>
          </a:xfrm>
          <a:prstGeom prst="rect">
            <a:avLst/>
          </a:prstGeom>
        </p:spPr>
      </p:pic>
      <p:pic>
        <p:nvPicPr>
          <p:cNvPr id="5" name="Picture 4">
            <a:extLst>
              <a:ext uri="{FF2B5EF4-FFF2-40B4-BE49-F238E27FC236}">
                <a16:creationId xmlns:a16="http://schemas.microsoft.com/office/drawing/2014/main" id="{A8F0C8D1-6E82-255E-9F63-6723A6A3F18B}"/>
              </a:ext>
            </a:extLst>
          </p:cNvPr>
          <p:cNvPicPr>
            <a:picLocks noChangeAspect="1"/>
          </p:cNvPicPr>
          <p:nvPr/>
        </p:nvPicPr>
        <p:blipFill>
          <a:blip r:embed="rId4"/>
          <a:stretch>
            <a:fillRect/>
          </a:stretch>
        </p:blipFill>
        <p:spPr>
          <a:xfrm rot="20507485">
            <a:off x="1294778" y="1015175"/>
            <a:ext cx="524301" cy="725487"/>
          </a:xfrm>
          <a:prstGeom prst="rect">
            <a:avLst/>
          </a:prstGeom>
        </p:spPr>
      </p:pic>
      <p:pic>
        <p:nvPicPr>
          <p:cNvPr id="7" name="Picture 6">
            <a:extLst>
              <a:ext uri="{FF2B5EF4-FFF2-40B4-BE49-F238E27FC236}">
                <a16:creationId xmlns:a16="http://schemas.microsoft.com/office/drawing/2014/main" id="{CBB008FB-81E4-BD93-6533-4561A0127270}"/>
              </a:ext>
            </a:extLst>
          </p:cNvPr>
          <p:cNvPicPr>
            <a:picLocks noChangeAspect="1"/>
          </p:cNvPicPr>
          <p:nvPr/>
        </p:nvPicPr>
        <p:blipFill>
          <a:blip r:embed="rId5"/>
          <a:stretch>
            <a:fillRect/>
          </a:stretch>
        </p:blipFill>
        <p:spPr>
          <a:xfrm rot="1564936">
            <a:off x="8829802" y="66597"/>
            <a:ext cx="1713124" cy="2341067"/>
          </a:xfrm>
          <a:prstGeom prst="rect">
            <a:avLst/>
          </a:prstGeom>
        </p:spPr>
      </p:pic>
      <p:pic>
        <p:nvPicPr>
          <p:cNvPr id="4" name="Picture 3">
            <a:extLst>
              <a:ext uri="{FF2B5EF4-FFF2-40B4-BE49-F238E27FC236}">
                <a16:creationId xmlns:a16="http://schemas.microsoft.com/office/drawing/2014/main" id="{6ED892AA-B7F1-00D0-23FA-B0A4B2E6F765}"/>
              </a:ext>
            </a:extLst>
          </p:cNvPr>
          <p:cNvPicPr>
            <a:picLocks noChangeAspect="1"/>
          </p:cNvPicPr>
          <p:nvPr/>
        </p:nvPicPr>
        <p:blipFill>
          <a:blip r:embed="rId6"/>
          <a:stretch>
            <a:fillRect/>
          </a:stretch>
        </p:blipFill>
        <p:spPr>
          <a:xfrm rot="1511120">
            <a:off x="9424326" y="875941"/>
            <a:ext cx="524077" cy="722376"/>
          </a:xfrm>
          <a:prstGeom prst="rect">
            <a:avLst/>
          </a:prstGeom>
        </p:spPr>
      </p:pic>
      <p:sp>
        <p:nvSpPr>
          <p:cNvPr id="8" name="TextBox 7">
            <a:extLst>
              <a:ext uri="{FF2B5EF4-FFF2-40B4-BE49-F238E27FC236}">
                <a16:creationId xmlns:a16="http://schemas.microsoft.com/office/drawing/2014/main" id="{D53468D1-4F40-FF0B-114D-A4F1BF640BCF}"/>
              </a:ext>
            </a:extLst>
          </p:cNvPr>
          <p:cNvSpPr txBox="1"/>
          <p:nvPr/>
        </p:nvSpPr>
        <p:spPr>
          <a:xfrm>
            <a:off x="207091" y="2389108"/>
            <a:ext cx="8195301" cy="1508105"/>
          </a:xfrm>
          <a:prstGeom prst="rect">
            <a:avLst/>
          </a:prstGeom>
          <a:noFill/>
        </p:spPr>
        <p:txBody>
          <a:bodyPr wrap="square" rtlCol="0">
            <a:spAutoFit/>
          </a:bodyPr>
          <a:lstStyle/>
          <a:p>
            <a:r>
              <a:rPr lang="en-US" sz="3200" b="1" dirty="0">
                <a:solidFill>
                  <a:srgbClr val="0070C0"/>
                </a:solidFill>
              </a:rPr>
              <a:t>*</a:t>
            </a:r>
            <a:r>
              <a:rPr lang="en-US" sz="2800" b="1" dirty="0"/>
              <a:t>Although the roads were snowy and icy, 13   	charter sisters were initiated into Chapter CI 	 - the 14</a:t>
            </a:r>
            <a:r>
              <a:rPr lang="en-US" sz="2800" b="1" baseline="30000" dirty="0"/>
              <a:t>th</a:t>
            </a:r>
            <a:r>
              <a:rPr lang="en-US" sz="2800" b="1" dirty="0"/>
              <a:t> was quarantined with diphtheria</a:t>
            </a:r>
            <a:r>
              <a:rPr lang="en-US" sz="3200" b="1" dirty="0"/>
              <a:t>.</a:t>
            </a:r>
          </a:p>
        </p:txBody>
      </p:sp>
      <p:sp>
        <p:nvSpPr>
          <p:cNvPr id="9" name="TextBox 8">
            <a:extLst>
              <a:ext uri="{FF2B5EF4-FFF2-40B4-BE49-F238E27FC236}">
                <a16:creationId xmlns:a16="http://schemas.microsoft.com/office/drawing/2014/main" id="{26F17B6F-DEFD-25D1-5EF0-61324E8685B8}"/>
              </a:ext>
            </a:extLst>
          </p:cNvPr>
          <p:cNvSpPr txBox="1"/>
          <p:nvPr/>
        </p:nvSpPr>
        <p:spPr>
          <a:xfrm>
            <a:off x="8649730" y="5417003"/>
            <a:ext cx="3321031" cy="954107"/>
          </a:xfrm>
          <a:prstGeom prst="rect">
            <a:avLst/>
          </a:prstGeom>
          <a:noFill/>
        </p:spPr>
        <p:txBody>
          <a:bodyPr wrap="square" rtlCol="0">
            <a:spAutoFit/>
          </a:bodyPr>
          <a:lstStyle/>
          <a:p>
            <a:r>
              <a:rPr lang="en-US" sz="3200" b="1" dirty="0"/>
              <a:t>         </a:t>
            </a:r>
            <a:r>
              <a:rPr lang="en-US" sz="3200" b="1" dirty="0">
                <a:solidFill>
                  <a:srgbClr val="0070C0"/>
                </a:solidFill>
              </a:rPr>
              <a:t>*</a:t>
            </a:r>
            <a:endParaRPr lang="en-US" sz="3200" b="1" dirty="0"/>
          </a:p>
          <a:p>
            <a:r>
              <a:rPr lang="en-US" sz="2400" b="1" dirty="0"/>
              <a:t>100</a:t>
            </a:r>
            <a:r>
              <a:rPr lang="en-US" sz="2400" b="1" baseline="30000" dirty="0"/>
              <a:t>th</a:t>
            </a:r>
            <a:r>
              <a:rPr lang="en-US" sz="2400" b="1" dirty="0"/>
              <a:t> Anniversary party</a:t>
            </a:r>
            <a:endParaRPr lang="en-US" sz="2800" b="1" dirty="0"/>
          </a:p>
        </p:txBody>
      </p:sp>
      <p:sp>
        <p:nvSpPr>
          <p:cNvPr id="10" name="TextBox 9">
            <a:extLst>
              <a:ext uri="{FF2B5EF4-FFF2-40B4-BE49-F238E27FC236}">
                <a16:creationId xmlns:a16="http://schemas.microsoft.com/office/drawing/2014/main" id="{F3354A53-13B9-DC27-F2FA-CEE69BFAD16E}"/>
              </a:ext>
            </a:extLst>
          </p:cNvPr>
          <p:cNvSpPr txBox="1"/>
          <p:nvPr/>
        </p:nvSpPr>
        <p:spPr>
          <a:xfrm>
            <a:off x="207092" y="3991755"/>
            <a:ext cx="8094680" cy="954107"/>
          </a:xfrm>
          <a:prstGeom prst="rect">
            <a:avLst/>
          </a:prstGeom>
          <a:noFill/>
        </p:spPr>
        <p:txBody>
          <a:bodyPr wrap="square" rtlCol="0">
            <a:spAutoFit/>
          </a:bodyPr>
          <a:lstStyle/>
          <a:p>
            <a:r>
              <a:rPr lang="en-US" sz="2800" b="1" dirty="0">
                <a:solidFill>
                  <a:srgbClr val="0070C0"/>
                </a:solidFill>
              </a:rPr>
              <a:t>*</a:t>
            </a:r>
            <a:r>
              <a:rPr lang="en-US" sz="2800" b="1" dirty="0"/>
              <a:t>Three sisters from the 50</a:t>
            </a:r>
            <a:r>
              <a:rPr lang="en-US" sz="2800" b="1" baseline="30000" dirty="0"/>
              <a:t>th</a:t>
            </a:r>
            <a:r>
              <a:rPr lang="en-US" sz="2800" b="1" dirty="0"/>
              <a:t> Anniversary picture are 	still in Chapter CI. </a:t>
            </a:r>
          </a:p>
        </p:txBody>
      </p:sp>
      <p:sp>
        <p:nvSpPr>
          <p:cNvPr id="11" name="TextBox 10">
            <a:extLst>
              <a:ext uri="{FF2B5EF4-FFF2-40B4-BE49-F238E27FC236}">
                <a16:creationId xmlns:a16="http://schemas.microsoft.com/office/drawing/2014/main" id="{E70742BE-67F9-4ACD-6D9A-011E206328B7}"/>
              </a:ext>
            </a:extLst>
          </p:cNvPr>
          <p:cNvSpPr txBox="1"/>
          <p:nvPr/>
        </p:nvSpPr>
        <p:spPr>
          <a:xfrm>
            <a:off x="221239" y="5142804"/>
            <a:ext cx="7547545" cy="1384995"/>
          </a:xfrm>
          <a:prstGeom prst="rect">
            <a:avLst/>
          </a:prstGeom>
          <a:noFill/>
        </p:spPr>
        <p:txBody>
          <a:bodyPr wrap="square" rtlCol="0">
            <a:spAutoFit/>
          </a:bodyPr>
          <a:lstStyle/>
          <a:p>
            <a:r>
              <a:rPr lang="en-US" sz="2800" b="1" dirty="0">
                <a:solidFill>
                  <a:srgbClr val="0070C0"/>
                </a:solidFill>
              </a:rPr>
              <a:t>*</a:t>
            </a:r>
            <a:r>
              <a:rPr lang="en-US" sz="2800" b="1" dirty="0"/>
              <a:t>Edith Coe is a published author and was an 	editor to the book “Our 	Diamond Heritage: 	Seventy-Five Years of P.E.O. in Kansas”</a:t>
            </a:r>
          </a:p>
        </p:txBody>
      </p:sp>
      <p:pic>
        <p:nvPicPr>
          <p:cNvPr id="12" name="Picture 11">
            <a:extLst>
              <a:ext uri="{FF2B5EF4-FFF2-40B4-BE49-F238E27FC236}">
                <a16:creationId xmlns:a16="http://schemas.microsoft.com/office/drawing/2014/main" id="{16569EF8-9BFD-7524-438C-9898B6133E5F}"/>
              </a:ext>
            </a:extLst>
          </p:cNvPr>
          <p:cNvPicPr>
            <a:picLocks noChangeAspect="1"/>
          </p:cNvPicPr>
          <p:nvPr/>
        </p:nvPicPr>
        <p:blipFill>
          <a:blip r:embed="rId7"/>
          <a:stretch>
            <a:fillRect/>
          </a:stretch>
        </p:blipFill>
        <p:spPr>
          <a:xfrm>
            <a:off x="3552628" y="145536"/>
            <a:ext cx="4298053" cy="2121592"/>
          </a:xfrm>
          <a:prstGeom prst="rect">
            <a:avLst/>
          </a:prstGeom>
        </p:spPr>
      </p:pic>
    </p:spTree>
    <p:extLst>
      <p:ext uri="{BB962C8B-B14F-4D97-AF65-F5344CB8AC3E}">
        <p14:creationId xmlns:p14="http://schemas.microsoft.com/office/powerpoint/2010/main" val="501257383"/>
      </p:ext>
    </p:extLst>
  </p:cSld>
  <p:clrMapOvr>
    <a:masterClrMapping/>
  </p:clrMapOvr>
  <mc:AlternateContent xmlns:mc="http://schemas.openxmlformats.org/markup-compatibility/2006" xmlns:p14="http://schemas.microsoft.com/office/powerpoint/2010/main">
    <mc:Choice Requires="p14">
      <p:transition spd="slow" p14:dur="3400" advClick="0" advTm="15000">
        <p14:reveal dir="r"/>
      </p:transition>
    </mc:Choice>
    <mc:Fallback xmlns="">
      <p:transition spd="slow" advClick="0" advTm="15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7B948F-09CC-ABB6-CBD7-8B56340991BD}"/>
              </a:ext>
            </a:extLst>
          </p:cNvPr>
          <p:cNvPicPr>
            <a:picLocks noChangeAspect="1"/>
          </p:cNvPicPr>
          <p:nvPr/>
        </p:nvPicPr>
        <p:blipFill>
          <a:blip r:embed="rId2"/>
          <a:stretch>
            <a:fillRect/>
          </a:stretch>
        </p:blipFill>
        <p:spPr>
          <a:xfrm>
            <a:off x="265576" y="-98932"/>
            <a:ext cx="2878421" cy="3392424"/>
          </a:xfrm>
          <a:prstGeom prst="rect">
            <a:avLst/>
          </a:prstGeom>
        </p:spPr>
      </p:pic>
      <p:pic>
        <p:nvPicPr>
          <p:cNvPr id="3" name="Picture 2">
            <a:extLst>
              <a:ext uri="{FF2B5EF4-FFF2-40B4-BE49-F238E27FC236}">
                <a16:creationId xmlns:a16="http://schemas.microsoft.com/office/drawing/2014/main" id="{E2EB555C-72D7-8167-DD3C-C11BF584EE43}"/>
              </a:ext>
            </a:extLst>
          </p:cNvPr>
          <p:cNvPicPr>
            <a:picLocks noChangeAspect="1"/>
          </p:cNvPicPr>
          <p:nvPr/>
        </p:nvPicPr>
        <p:blipFill>
          <a:blip r:embed="rId3"/>
          <a:stretch>
            <a:fillRect/>
          </a:stretch>
        </p:blipFill>
        <p:spPr>
          <a:xfrm>
            <a:off x="927424" y="681420"/>
            <a:ext cx="1436643" cy="1831720"/>
          </a:xfrm>
          <a:prstGeom prst="rect">
            <a:avLst/>
          </a:prstGeom>
        </p:spPr>
      </p:pic>
      <p:sp>
        <p:nvSpPr>
          <p:cNvPr id="4" name="Rectangle 3">
            <a:extLst>
              <a:ext uri="{FF2B5EF4-FFF2-40B4-BE49-F238E27FC236}">
                <a16:creationId xmlns:a16="http://schemas.microsoft.com/office/drawing/2014/main" id="{A2C89C05-37F9-FAD0-34C5-3426C46450CC}"/>
              </a:ext>
            </a:extLst>
          </p:cNvPr>
          <p:cNvSpPr/>
          <p:nvPr/>
        </p:nvSpPr>
        <p:spPr>
          <a:xfrm>
            <a:off x="4115599" y="173418"/>
            <a:ext cx="4359399" cy="2123658"/>
          </a:xfrm>
          <a:prstGeom prst="rect">
            <a:avLst/>
          </a:prstGeom>
          <a:noFill/>
        </p:spPr>
        <p:txBody>
          <a:bodyPr wrap="none" lIns="91440" tIns="45720" rIns="91440" bIns="45720">
            <a:spAutoFit/>
          </a:bodyPr>
          <a:lstStyle/>
          <a:p>
            <a:pPr algn="ctr"/>
            <a:r>
              <a:rPr lang="en-US" sz="6600" b="1" dirty="0">
                <a:ln w="12700">
                  <a:solidFill>
                    <a:schemeClr val="tx2">
                      <a:lumMod val="75000"/>
                    </a:schemeClr>
                  </a:solidFill>
                  <a:prstDash val="solid"/>
                </a:ln>
                <a:solidFill>
                  <a:srgbClr val="FF3300"/>
                </a:solidFill>
                <a:effectLst>
                  <a:outerShdw dist="38100" dir="2640000" algn="bl" rotWithShape="0">
                    <a:schemeClr val="tx2">
                      <a:lumMod val="75000"/>
                    </a:schemeClr>
                  </a:outerShdw>
                </a:effectLst>
              </a:rPr>
              <a:t>CHAPTER CJ</a:t>
            </a:r>
          </a:p>
          <a:p>
            <a:pPr algn="ctr"/>
            <a:r>
              <a:rPr lang="en-US" sz="6600" b="1" cap="none" spc="0" dirty="0">
                <a:ln w="12700">
                  <a:solidFill>
                    <a:schemeClr val="tx2">
                      <a:lumMod val="75000"/>
                    </a:schemeClr>
                  </a:solidFill>
                  <a:prstDash val="solid"/>
                </a:ln>
                <a:solidFill>
                  <a:srgbClr val="FF3300"/>
                </a:solidFill>
                <a:effectLst>
                  <a:outerShdw dist="38100" dir="2640000" algn="bl" rotWithShape="0">
                    <a:schemeClr val="tx2">
                      <a:lumMod val="75000"/>
                    </a:schemeClr>
                  </a:outerShdw>
                </a:effectLst>
              </a:rPr>
              <a:t>PITTSBURG</a:t>
            </a:r>
          </a:p>
        </p:txBody>
      </p:sp>
      <p:sp>
        <p:nvSpPr>
          <p:cNvPr id="5" name="TextBox 4">
            <a:extLst>
              <a:ext uri="{FF2B5EF4-FFF2-40B4-BE49-F238E27FC236}">
                <a16:creationId xmlns:a16="http://schemas.microsoft.com/office/drawing/2014/main" id="{4D54C514-C321-DACD-054A-776E58D1B74D}"/>
              </a:ext>
            </a:extLst>
          </p:cNvPr>
          <p:cNvSpPr txBox="1"/>
          <p:nvPr/>
        </p:nvSpPr>
        <p:spPr>
          <a:xfrm>
            <a:off x="3314099" y="2113395"/>
            <a:ext cx="5962401" cy="707886"/>
          </a:xfrm>
          <a:prstGeom prst="rect">
            <a:avLst/>
          </a:prstGeom>
          <a:noFill/>
        </p:spPr>
        <p:txBody>
          <a:bodyPr wrap="none" rtlCol="0">
            <a:spAutoFit/>
          </a:bodyPr>
          <a:lstStyle/>
          <a:p>
            <a:r>
              <a:rPr lang="en-US" sz="4000" b="1" dirty="0"/>
              <a:t>Organized March 15, 1924 </a:t>
            </a:r>
          </a:p>
        </p:txBody>
      </p:sp>
      <p:pic>
        <p:nvPicPr>
          <p:cNvPr id="6" name="Picture 5">
            <a:extLst>
              <a:ext uri="{FF2B5EF4-FFF2-40B4-BE49-F238E27FC236}">
                <a16:creationId xmlns:a16="http://schemas.microsoft.com/office/drawing/2014/main" id="{C2587633-A443-13E9-55F7-CB234C0B12D0}"/>
              </a:ext>
            </a:extLst>
          </p:cNvPr>
          <p:cNvPicPr>
            <a:picLocks noChangeAspect="1"/>
          </p:cNvPicPr>
          <p:nvPr/>
        </p:nvPicPr>
        <p:blipFill>
          <a:blip r:embed="rId4"/>
          <a:stretch>
            <a:fillRect/>
          </a:stretch>
        </p:blipFill>
        <p:spPr>
          <a:xfrm>
            <a:off x="6822305" y="3061525"/>
            <a:ext cx="4451400" cy="3338550"/>
          </a:xfrm>
          <a:prstGeom prst="rect">
            <a:avLst/>
          </a:prstGeom>
        </p:spPr>
      </p:pic>
      <p:pic>
        <p:nvPicPr>
          <p:cNvPr id="7" name="Picture 6">
            <a:extLst>
              <a:ext uri="{FF2B5EF4-FFF2-40B4-BE49-F238E27FC236}">
                <a16:creationId xmlns:a16="http://schemas.microsoft.com/office/drawing/2014/main" id="{79043F87-4329-7286-09A4-B0395A15511A}"/>
              </a:ext>
            </a:extLst>
          </p:cNvPr>
          <p:cNvPicPr>
            <a:picLocks noChangeAspect="1"/>
          </p:cNvPicPr>
          <p:nvPr/>
        </p:nvPicPr>
        <p:blipFill rotWithShape="1">
          <a:blip r:embed="rId5"/>
          <a:srcRect t="3956" r="3821"/>
          <a:stretch/>
        </p:blipFill>
        <p:spPr>
          <a:xfrm>
            <a:off x="1088398" y="3180898"/>
            <a:ext cx="4281298" cy="3219175"/>
          </a:xfrm>
          <a:prstGeom prst="rect">
            <a:avLst/>
          </a:prstGeom>
        </p:spPr>
      </p:pic>
      <p:sp>
        <p:nvSpPr>
          <p:cNvPr id="8" name="TextBox 7">
            <a:extLst>
              <a:ext uri="{FF2B5EF4-FFF2-40B4-BE49-F238E27FC236}">
                <a16:creationId xmlns:a16="http://schemas.microsoft.com/office/drawing/2014/main" id="{E0372C1D-D2BD-B73A-39C2-B1295FEB89DD}"/>
              </a:ext>
            </a:extLst>
          </p:cNvPr>
          <p:cNvSpPr txBox="1"/>
          <p:nvPr/>
        </p:nvSpPr>
        <p:spPr>
          <a:xfrm>
            <a:off x="2902675" y="6465441"/>
            <a:ext cx="652743" cy="369332"/>
          </a:xfrm>
          <a:prstGeom prst="rect">
            <a:avLst/>
          </a:prstGeom>
          <a:noFill/>
        </p:spPr>
        <p:txBody>
          <a:bodyPr wrap="none" rtlCol="0">
            <a:spAutoFit/>
          </a:bodyPr>
          <a:lstStyle/>
          <a:p>
            <a:r>
              <a:rPr lang="en-US" b="1" dirty="0"/>
              <a:t>1924</a:t>
            </a:r>
          </a:p>
        </p:txBody>
      </p:sp>
      <p:sp>
        <p:nvSpPr>
          <p:cNvPr id="9" name="TextBox 8">
            <a:extLst>
              <a:ext uri="{FF2B5EF4-FFF2-40B4-BE49-F238E27FC236}">
                <a16:creationId xmlns:a16="http://schemas.microsoft.com/office/drawing/2014/main" id="{4F5823DD-E291-7A0C-5001-42423317B10F}"/>
              </a:ext>
            </a:extLst>
          </p:cNvPr>
          <p:cNvSpPr txBox="1"/>
          <p:nvPr/>
        </p:nvSpPr>
        <p:spPr>
          <a:xfrm>
            <a:off x="8721633" y="6488668"/>
            <a:ext cx="652743" cy="369332"/>
          </a:xfrm>
          <a:prstGeom prst="rect">
            <a:avLst/>
          </a:prstGeom>
          <a:noFill/>
        </p:spPr>
        <p:txBody>
          <a:bodyPr wrap="none" rtlCol="0">
            <a:spAutoFit/>
          </a:bodyPr>
          <a:lstStyle/>
          <a:p>
            <a:r>
              <a:rPr lang="en-US" b="1" dirty="0"/>
              <a:t>2024</a:t>
            </a:r>
          </a:p>
        </p:txBody>
      </p:sp>
    </p:spTree>
    <p:extLst>
      <p:ext uri="{BB962C8B-B14F-4D97-AF65-F5344CB8AC3E}">
        <p14:creationId xmlns:p14="http://schemas.microsoft.com/office/powerpoint/2010/main" val="3876240407"/>
      </p:ext>
    </p:extLst>
  </p:cSld>
  <p:clrMapOvr>
    <a:masterClrMapping/>
  </p:clrMapOvr>
  <mc:AlternateContent xmlns:mc="http://schemas.openxmlformats.org/markup-compatibility/2006" xmlns:p14="http://schemas.microsoft.com/office/powerpoint/2010/main">
    <mc:Choice Requires="p14">
      <p:transition spd="slow" p14:dur="3400" advClick="0" advTm="8000">
        <p14:reveal dir="r"/>
      </p:transition>
    </mc:Choice>
    <mc:Fallback xmlns="">
      <p:transition spd="slow" advClick="0" advTm="8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85B03F-7CAF-B5CB-75BA-10644AEFE387}"/>
              </a:ext>
            </a:extLst>
          </p:cNvPr>
          <p:cNvPicPr>
            <a:picLocks noChangeAspect="1"/>
          </p:cNvPicPr>
          <p:nvPr/>
        </p:nvPicPr>
        <p:blipFill rotWithShape="1">
          <a:blip r:embed="rId2">
            <a:extLst>
              <a:ext uri="{28A0092B-C50C-407E-A947-70E740481C1C}">
                <a14:useLocalDpi xmlns:a14="http://schemas.microsoft.com/office/drawing/2010/main" val="0"/>
              </a:ext>
            </a:extLst>
          </a:blip>
          <a:srcRect l="6894" t="3456" r="4419" b="19772"/>
          <a:stretch/>
        </p:blipFill>
        <p:spPr>
          <a:xfrm>
            <a:off x="9546723" y="4128262"/>
            <a:ext cx="2242835" cy="2554545"/>
          </a:xfrm>
          <a:prstGeom prst="rect">
            <a:avLst/>
          </a:prstGeom>
        </p:spPr>
      </p:pic>
      <p:pic>
        <p:nvPicPr>
          <p:cNvPr id="6" name="Picture 5">
            <a:extLst>
              <a:ext uri="{FF2B5EF4-FFF2-40B4-BE49-F238E27FC236}">
                <a16:creationId xmlns:a16="http://schemas.microsoft.com/office/drawing/2014/main" id="{0D34BD9D-072D-AB04-DCF2-FF93BE9B1B3C}"/>
              </a:ext>
            </a:extLst>
          </p:cNvPr>
          <p:cNvPicPr>
            <a:picLocks noChangeAspect="1"/>
          </p:cNvPicPr>
          <p:nvPr/>
        </p:nvPicPr>
        <p:blipFill>
          <a:blip r:embed="rId3"/>
          <a:stretch>
            <a:fillRect/>
          </a:stretch>
        </p:blipFill>
        <p:spPr>
          <a:xfrm>
            <a:off x="3362435" y="47172"/>
            <a:ext cx="4359018" cy="2121592"/>
          </a:xfrm>
          <a:prstGeom prst="rect">
            <a:avLst/>
          </a:prstGeom>
        </p:spPr>
      </p:pic>
      <p:pic>
        <p:nvPicPr>
          <p:cNvPr id="10" name="Picture 9">
            <a:extLst>
              <a:ext uri="{FF2B5EF4-FFF2-40B4-BE49-F238E27FC236}">
                <a16:creationId xmlns:a16="http://schemas.microsoft.com/office/drawing/2014/main" id="{0229DB6B-5C77-C11F-E6F1-985B6CFE17FC}"/>
              </a:ext>
            </a:extLst>
          </p:cNvPr>
          <p:cNvPicPr>
            <a:picLocks noChangeAspect="1"/>
          </p:cNvPicPr>
          <p:nvPr/>
        </p:nvPicPr>
        <p:blipFill>
          <a:blip r:embed="rId4"/>
          <a:stretch>
            <a:fillRect/>
          </a:stretch>
        </p:blipFill>
        <p:spPr>
          <a:xfrm rot="20244685">
            <a:off x="156060" y="-62565"/>
            <a:ext cx="1987468" cy="2341067"/>
          </a:xfrm>
          <a:prstGeom prst="rect">
            <a:avLst/>
          </a:prstGeom>
        </p:spPr>
      </p:pic>
      <p:pic>
        <p:nvPicPr>
          <p:cNvPr id="8" name="Picture 7">
            <a:extLst>
              <a:ext uri="{FF2B5EF4-FFF2-40B4-BE49-F238E27FC236}">
                <a16:creationId xmlns:a16="http://schemas.microsoft.com/office/drawing/2014/main" id="{57F4385D-9871-1887-B081-5EAC44421FEC}"/>
              </a:ext>
            </a:extLst>
          </p:cNvPr>
          <p:cNvPicPr>
            <a:picLocks noChangeAspect="1"/>
          </p:cNvPicPr>
          <p:nvPr/>
        </p:nvPicPr>
        <p:blipFill>
          <a:blip r:embed="rId5"/>
          <a:stretch>
            <a:fillRect/>
          </a:stretch>
        </p:blipFill>
        <p:spPr>
          <a:xfrm rot="20356526">
            <a:off x="866305" y="745225"/>
            <a:ext cx="566977" cy="725487"/>
          </a:xfrm>
          <a:prstGeom prst="rect">
            <a:avLst/>
          </a:prstGeom>
        </p:spPr>
      </p:pic>
      <p:pic>
        <p:nvPicPr>
          <p:cNvPr id="9" name="Picture 8">
            <a:extLst>
              <a:ext uri="{FF2B5EF4-FFF2-40B4-BE49-F238E27FC236}">
                <a16:creationId xmlns:a16="http://schemas.microsoft.com/office/drawing/2014/main" id="{92493C1F-C114-B0D8-9935-CE74F21BBE4D}"/>
              </a:ext>
            </a:extLst>
          </p:cNvPr>
          <p:cNvPicPr>
            <a:picLocks noChangeAspect="1"/>
          </p:cNvPicPr>
          <p:nvPr/>
        </p:nvPicPr>
        <p:blipFill>
          <a:blip r:embed="rId6"/>
          <a:stretch>
            <a:fillRect/>
          </a:stretch>
        </p:blipFill>
        <p:spPr>
          <a:xfrm rot="1338908">
            <a:off x="9078509" y="99257"/>
            <a:ext cx="1987208" cy="2340864"/>
          </a:xfrm>
          <a:prstGeom prst="rect">
            <a:avLst/>
          </a:prstGeom>
        </p:spPr>
      </p:pic>
      <p:pic>
        <p:nvPicPr>
          <p:cNvPr id="7" name="Picture 6">
            <a:extLst>
              <a:ext uri="{FF2B5EF4-FFF2-40B4-BE49-F238E27FC236}">
                <a16:creationId xmlns:a16="http://schemas.microsoft.com/office/drawing/2014/main" id="{824B34D8-AC8F-243C-893E-7E06CB0F7690}"/>
              </a:ext>
            </a:extLst>
          </p:cNvPr>
          <p:cNvPicPr>
            <a:picLocks noChangeAspect="1"/>
          </p:cNvPicPr>
          <p:nvPr/>
        </p:nvPicPr>
        <p:blipFill>
          <a:blip r:embed="rId7"/>
          <a:stretch>
            <a:fillRect/>
          </a:stretch>
        </p:blipFill>
        <p:spPr>
          <a:xfrm rot="1003669">
            <a:off x="9684617" y="908500"/>
            <a:ext cx="568269" cy="722376"/>
          </a:xfrm>
          <a:prstGeom prst="rect">
            <a:avLst/>
          </a:prstGeom>
        </p:spPr>
      </p:pic>
      <p:sp>
        <p:nvSpPr>
          <p:cNvPr id="11" name="TextBox 10">
            <a:extLst>
              <a:ext uri="{FF2B5EF4-FFF2-40B4-BE49-F238E27FC236}">
                <a16:creationId xmlns:a16="http://schemas.microsoft.com/office/drawing/2014/main" id="{751FB6C1-DFDF-E326-B127-DE153B289641}"/>
              </a:ext>
            </a:extLst>
          </p:cNvPr>
          <p:cNvSpPr txBox="1"/>
          <p:nvPr/>
        </p:nvSpPr>
        <p:spPr>
          <a:xfrm>
            <a:off x="402440" y="4608132"/>
            <a:ext cx="9013508" cy="2308324"/>
          </a:xfrm>
          <a:prstGeom prst="rect">
            <a:avLst/>
          </a:prstGeom>
          <a:noFill/>
        </p:spPr>
        <p:txBody>
          <a:bodyPr wrap="square" rtlCol="0">
            <a:spAutoFit/>
          </a:bodyPr>
          <a:lstStyle/>
          <a:p>
            <a:r>
              <a:rPr lang="en-US" sz="3000" b="1" dirty="0">
                <a:solidFill>
                  <a:srgbClr val="FF0000"/>
                </a:solidFill>
              </a:rPr>
              <a:t>*</a:t>
            </a:r>
            <a:r>
              <a:rPr lang="en-US" sz="3000" b="1" dirty="0"/>
              <a:t>The Mayor of Pittsburg presented a proclamation 	that March 15, 2024, shall be recognized as 	Chapter CJ, P.E.O. Day in the City.</a:t>
            </a:r>
          </a:p>
          <a:p>
            <a:pPr algn="r"/>
            <a:r>
              <a:rPr lang="en-US" sz="3000" b="1" dirty="0"/>
              <a:t>	</a:t>
            </a:r>
            <a:r>
              <a:rPr lang="en-US" sz="2400" b="1" i="1" dirty="0"/>
              <a:t>The Mayor along with</a:t>
            </a:r>
          </a:p>
          <a:p>
            <a:pPr algn="r"/>
            <a:r>
              <a:rPr lang="en-US" sz="2400" b="1" i="1" dirty="0"/>
              <a:t>	President of Chapter CJ, Beth Emmert.</a:t>
            </a:r>
          </a:p>
        </p:txBody>
      </p:sp>
      <p:sp>
        <p:nvSpPr>
          <p:cNvPr id="14" name="TextBox 13">
            <a:extLst>
              <a:ext uri="{FF2B5EF4-FFF2-40B4-BE49-F238E27FC236}">
                <a16:creationId xmlns:a16="http://schemas.microsoft.com/office/drawing/2014/main" id="{6CADCAFD-24FA-9967-D761-3836350FB0C2}"/>
              </a:ext>
            </a:extLst>
          </p:cNvPr>
          <p:cNvSpPr txBox="1"/>
          <p:nvPr/>
        </p:nvSpPr>
        <p:spPr>
          <a:xfrm>
            <a:off x="402442" y="2168764"/>
            <a:ext cx="10808893" cy="553998"/>
          </a:xfrm>
          <a:prstGeom prst="rect">
            <a:avLst/>
          </a:prstGeom>
          <a:noFill/>
        </p:spPr>
        <p:txBody>
          <a:bodyPr wrap="square" rtlCol="0">
            <a:spAutoFit/>
          </a:bodyPr>
          <a:lstStyle/>
          <a:p>
            <a:r>
              <a:rPr lang="en-US" sz="3000" b="1" dirty="0">
                <a:solidFill>
                  <a:srgbClr val="FF0000"/>
                </a:solidFill>
              </a:rPr>
              <a:t>*</a:t>
            </a:r>
            <a:r>
              <a:rPr lang="en-US" sz="3000" b="1" dirty="0"/>
              <a:t>Chapter CJ once had a newsletter titled; “Chatter of Joy”.</a:t>
            </a:r>
            <a:endParaRPr lang="en-US" sz="3000" b="1" dirty="0">
              <a:solidFill>
                <a:srgbClr val="FF0000"/>
              </a:solidFill>
            </a:endParaRPr>
          </a:p>
        </p:txBody>
      </p:sp>
      <p:sp>
        <p:nvSpPr>
          <p:cNvPr id="15" name="TextBox 14">
            <a:extLst>
              <a:ext uri="{FF2B5EF4-FFF2-40B4-BE49-F238E27FC236}">
                <a16:creationId xmlns:a16="http://schemas.microsoft.com/office/drawing/2014/main" id="{04FDBD09-1F98-23FE-E0DA-31D82F99FDC6}"/>
              </a:ext>
            </a:extLst>
          </p:cNvPr>
          <p:cNvSpPr txBox="1"/>
          <p:nvPr/>
        </p:nvSpPr>
        <p:spPr>
          <a:xfrm>
            <a:off x="402442" y="2753539"/>
            <a:ext cx="9942380" cy="553998"/>
          </a:xfrm>
          <a:prstGeom prst="rect">
            <a:avLst/>
          </a:prstGeom>
          <a:noFill/>
        </p:spPr>
        <p:txBody>
          <a:bodyPr wrap="square" rtlCol="0">
            <a:spAutoFit/>
          </a:bodyPr>
          <a:lstStyle/>
          <a:p>
            <a:r>
              <a:rPr lang="en-US" sz="3000" b="1" dirty="0">
                <a:solidFill>
                  <a:srgbClr val="FF0000"/>
                </a:solidFill>
              </a:rPr>
              <a:t>*</a:t>
            </a:r>
            <a:r>
              <a:rPr lang="en-US" sz="3000" b="1" dirty="0"/>
              <a:t>Was known as the “FUN” chapter.</a:t>
            </a:r>
            <a:endParaRPr lang="en-US" sz="3000" b="1" dirty="0">
              <a:solidFill>
                <a:srgbClr val="FF0000"/>
              </a:solidFill>
            </a:endParaRPr>
          </a:p>
        </p:txBody>
      </p:sp>
      <p:sp>
        <p:nvSpPr>
          <p:cNvPr id="17" name="TextBox 16">
            <a:extLst>
              <a:ext uri="{FF2B5EF4-FFF2-40B4-BE49-F238E27FC236}">
                <a16:creationId xmlns:a16="http://schemas.microsoft.com/office/drawing/2014/main" id="{7E7E1E75-D301-2655-1ED0-04F61EEB61DC}"/>
              </a:ext>
            </a:extLst>
          </p:cNvPr>
          <p:cNvSpPr txBox="1"/>
          <p:nvPr/>
        </p:nvSpPr>
        <p:spPr>
          <a:xfrm>
            <a:off x="402441" y="3230365"/>
            <a:ext cx="9942379" cy="1477328"/>
          </a:xfrm>
          <a:prstGeom prst="rect">
            <a:avLst/>
          </a:prstGeom>
          <a:noFill/>
        </p:spPr>
        <p:txBody>
          <a:bodyPr wrap="square">
            <a:spAutoFit/>
          </a:bodyPr>
          <a:lstStyle/>
          <a:p>
            <a:r>
              <a:rPr lang="en-US" sz="3000" b="1" dirty="0">
                <a:solidFill>
                  <a:srgbClr val="FF0000"/>
                </a:solidFill>
              </a:rPr>
              <a:t>*</a:t>
            </a:r>
            <a:r>
              <a:rPr lang="en-US" sz="3000" b="1" dirty="0"/>
              <a:t>Jo Ann Kemp, 1976-1977 president of Kansas State Chapter, 	was a member of CJ, Pittsburg; she is currently a 	member of HW, Topeka.</a:t>
            </a:r>
          </a:p>
        </p:txBody>
      </p:sp>
    </p:spTree>
    <p:extLst>
      <p:ext uri="{BB962C8B-B14F-4D97-AF65-F5344CB8AC3E}">
        <p14:creationId xmlns:p14="http://schemas.microsoft.com/office/powerpoint/2010/main" val="8687913"/>
      </p:ext>
    </p:extLst>
  </p:cSld>
  <p:clrMapOvr>
    <a:masterClrMapping/>
  </p:clrMapOvr>
  <mc:AlternateContent xmlns:mc="http://schemas.openxmlformats.org/markup-compatibility/2006" xmlns:p14="http://schemas.microsoft.com/office/powerpoint/2010/main">
    <mc:Choice Requires="p14">
      <p:transition spd="slow" p14:dur="3400" advClick="0" advTm="15000">
        <p14:reveal dir="r"/>
      </p:transition>
    </mc:Choice>
    <mc:Fallback xmlns="">
      <p:transition spd="slow" advClick="0" advTm="15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71803F2-85E9-7595-2FC6-FD1921CE6A00}"/>
              </a:ext>
            </a:extLst>
          </p:cNvPr>
          <p:cNvSpPr/>
          <p:nvPr/>
        </p:nvSpPr>
        <p:spPr>
          <a:xfrm>
            <a:off x="3913708" y="-2526"/>
            <a:ext cx="5320174" cy="2123658"/>
          </a:xfrm>
          <a:prstGeom prst="rect">
            <a:avLst/>
          </a:prstGeom>
          <a:noFill/>
        </p:spPr>
        <p:txBody>
          <a:bodyPr wrap="none" lIns="91440" tIns="45720" rIns="91440" bIns="45720">
            <a:spAutoFit/>
          </a:bodyPr>
          <a:lstStyle/>
          <a:p>
            <a:pPr algn="ctr"/>
            <a:r>
              <a:rPr lang="en-US" sz="6600" b="1" dirty="0">
                <a:ln w="12700">
                  <a:solidFill>
                    <a:schemeClr val="tx2">
                      <a:lumMod val="75000"/>
                    </a:schemeClr>
                  </a:solidFill>
                  <a:prstDash val="solid"/>
                </a:ln>
                <a:solidFill>
                  <a:srgbClr val="002060"/>
                </a:solidFill>
                <a:effectLst>
                  <a:outerShdw dist="38100" dir="2640000" algn="bl" rotWithShape="0">
                    <a:schemeClr val="tx2">
                      <a:lumMod val="75000"/>
                    </a:schemeClr>
                  </a:outerShdw>
                </a:effectLst>
              </a:rPr>
              <a:t>CHAPTER CK</a:t>
            </a:r>
          </a:p>
          <a:p>
            <a:pPr algn="ctr"/>
            <a:r>
              <a:rPr lang="en-US" sz="6600" b="1" cap="none" spc="0" dirty="0">
                <a:ln w="12700">
                  <a:solidFill>
                    <a:schemeClr val="tx2">
                      <a:lumMod val="75000"/>
                    </a:schemeClr>
                  </a:solidFill>
                  <a:prstDash val="solid"/>
                </a:ln>
                <a:solidFill>
                  <a:srgbClr val="002060"/>
                </a:solidFill>
                <a:effectLst>
                  <a:outerShdw dist="38100" dir="2640000" algn="bl" rotWithShape="0">
                    <a:schemeClr val="tx2">
                      <a:lumMod val="75000"/>
                    </a:schemeClr>
                  </a:outerShdw>
                </a:effectLst>
              </a:rPr>
              <a:t>BALDWIN CITY</a:t>
            </a:r>
          </a:p>
        </p:txBody>
      </p:sp>
      <p:sp>
        <p:nvSpPr>
          <p:cNvPr id="3" name="TextBox 2">
            <a:extLst>
              <a:ext uri="{FF2B5EF4-FFF2-40B4-BE49-F238E27FC236}">
                <a16:creationId xmlns:a16="http://schemas.microsoft.com/office/drawing/2014/main" id="{1410B895-4C02-8618-8201-F2FF53748E41}"/>
              </a:ext>
            </a:extLst>
          </p:cNvPr>
          <p:cNvSpPr txBox="1"/>
          <p:nvPr/>
        </p:nvSpPr>
        <p:spPr>
          <a:xfrm>
            <a:off x="3709172" y="1951855"/>
            <a:ext cx="5846985" cy="707886"/>
          </a:xfrm>
          <a:prstGeom prst="rect">
            <a:avLst/>
          </a:prstGeom>
          <a:noFill/>
        </p:spPr>
        <p:txBody>
          <a:bodyPr wrap="none" rtlCol="0">
            <a:spAutoFit/>
          </a:bodyPr>
          <a:lstStyle/>
          <a:p>
            <a:r>
              <a:rPr lang="en-US" sz="4000" b="1" dirty="0"/>
              <a:t>Organized March 22, 1924</a:t>
            </a:r>
          </a:p>
        </p:txBody>
      </p:sp>
      <p:pic>
        <p:nvPicPr>
          <p:cNvPr id="5" name="Picture 4">
            <a:extLst>
              <a:ext uri="{FF2B5EF4-FFF2-40B4-BE49-F238E27FC236}">
                <a16:creationId xmlns:a16="http://schemas.microsoft.com/office/drawing/2014/main" id="{11A4A8FD-1B58-BD32-5FF8-55E82F17CDB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11339" y="107892"/>
            <a:ext cx="3142357" cy="3392424"/>
          </a:xfrm>
          <a:prstGeom prst="rect">
            <a:avLst/>
          </a:prstGeom>
        </p:spPr>
      </p:pic>
      <p:sp>
        <p:nvSpPr>
          <p:cNvPr id="4" name="Rectangle 3">
            <a:extLst>
              <a:ext uri="{FF2B5EF4-FFF2-40B4-BE49-F238E27FC236}">
                <a16:creationId xmlns:a16="http://schemas.microsoft.com/office/drawing/2014/main" id="{AC3FEDDF-B610-6D36-3251-4E333D9E2906}"/>
              </a:ext>
            </a:extLst>
          </p:cNvPr>
          <p:cNvSpPr/>
          <p:nvPr/>
        </p:nvSpPr>
        <p:spPr>
          <a:xfrm>
            <a:off x="525677" y="1080829"/>
            <a:ext cx="1906190" cy="1446550"/>
          </a:xfrm>
          <a:prstGeom prst="rect">
            <a:avLst/>
          </a:prstGeom>
          <a:noFill/>
        </p:spPr>
        <p:txBody>
          <a:bodyPr wrap="square" lIns="91440" tIns="45720" rIns="91440" bIns="45720">
            <a:spAutoFit/>
          </a:bodyPr>
          <a:lstStyle/>
          <a:p>
            <a:pPr algn="ctr"/>
            <a:r>
              <a:rPr lang="en-US" sz="8800" b="1" cap="none" spc="0" dirty="0">
                <a:ln w="12700">
                  <a:solidFill>
                    <a:schemeClr val="accent1"/>
                  </a:solidFill>
                  <a:prstDash val="solid"/>
                </a:ln>
                <a:solidFill>
                  <a:srgbClr val="FF0000"/>
                </a:solidFill>
                <a:effectLst>
                  <a:outerShdw dist="38100" dir="2640000" algn="bl" rotWithShape="0">
                    <a:schemeClr val="accent1"/>
                  </a:outerShdw>
                </a:effectLst>
              </a:rPr>
              <a:t>CK</a:t>
            </a:r>
          </a:p>
        </p:txBody>
      </p:sp>
      <p:pic>
        <p:nvPicPr>
          <p:cNvPr id="7" name="Picture 6">
            <a:extLst>
              <a:ext uri="{FF2B5EF4-FFF2-40B4-BE49-F238E27FC236}">
                <a16:creationId xmlns:a16="http://schemas.microsoft.com/office/drawing/2014/main" id="{2004AD26-19D4-63C1-8CA9-63A37AF567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6883" y="2832521"/>
            <a:ext cx="2640590" cy="3392425"/>
          </a:xfrm>
          <a:prstGeom prst="rect">
            <a:avLst/>
          </a:prstGeom>
        </p:spPr>
      </p:pic>
      <p:pic>
        <p:nvPicPr>
          <p:cNvPr id="8" name="Picture 7">
            <a:extLst>
              <a:ext uri="{FF2B5EF4-FFF2-40B4-BE49-F238E27FC236}">
                <a16:creationId xmlns:a16="http://schemas.microsoft.com/office/drawing/2014/main" id="{CF23F2B7-B628-5E20-C143-EA38843B1415}"/>
              </a:ext>
            </a:extLst>
          </p:cNvPr>
          <p:cNvPicPr>
            <a:picLocks noChangeAspect="1"/>
          </p:cNvPicPr>
          <p:nvPr/>
        </p:nvPicPr>
        <p:blipFill>
          <a:blip r:embed="rId4"/>
          <a:stretch>
            <a:fillRect/>
          </a:stretch>
        </p:blipFill>
        <p:spPr>
          <a:xfrm>
            <a:off x="6573795" y="2880184"/>
            <a:ext cx="4800279" cy="3513018"/>
          </a:xfrm>
          <a:prstGeom prst="rect">
            <a:avLst/>
          </a:prstGeom>
        </p:spPr>
      </p:pic>
      <p:sp>
        <p:nvSpPr>
          <p:cNvPr id="9" name="TextBox 8">
            <a:extLst>
              <a:ext uri="{FF2B5EF4-FFF2-40B4-BE49-F238E27FC236}">
                <a16:creationId xmlns:a16="http://schemas.microsoft.com/office/drawing/2014/main" id="{EF188E85-D5BC-C344-E194-7EDC4CB33832}"/>
              </a:ext>
            </a:extLst>
          </p:cNvPr>
          <p:cNvSpPr txBox="1"/>
          <p:nvPr/>
        </p:nvSpPr>
        <p:spPr>
          <a:xfrm flipH="1">
            <a:off x="3550092" y="6246800"/>
            <a:ext cx="1500185" cy="369332"/>
          </a:xfrm>
          <a:prstGeom prst="rect">
            <a:avLst/>
          </a:prstGeom>
          <a:noFill/>
        </p:spPr>
        <p:txBody>
          <a:bodyPr wrap="square" rtlCol="0">
            <a:spAutoFit/>
          </a:bodyPr>
          <a:lstStyle/>
          <a:p>
            <a:r>
              <a:rPr lang="en-US" b="1" dirty="0"/>
              <a:t>1924</a:t>
            </a:r>
          </a:p>
        </p:txBody>
      </p:sp>
      <p:sp>
        <p:nvSpPr>
          <p:cNvPr id="10" name="TextBox 9">
            <a:extLst>
              <a:ext uri="{FF2B5EF4-FFF2-40B4-BE49-F238E27FC236}">
                <a16:creationId xmlns:a16="http://schemas.microsoft.com/office/drawing/2014/main" id="{CE0B2F6B-988C-8F8A-C66C-F25FB1C258D3}"/>
              </a:ext>
            </a:extLst>
          </p:cNvPr>
          <p:cNvSpPr txBox="1"/>
          <p:nvPr/>
        </p:nvSpPr>
        <p:spPr>
          <a:xfrm>
            <a:off x="8646003" y="6393201"/>
            <a:ext cx="652743" cy="369332"/>
          </a:xfrm>
          <a:prstGeom prst="rect">
            <a:avLst/>
          </a:prstGeom>
          <a:noFill/>
        </p:spPr>
        <p:txBody>
          <a:bodyPr wrap="none" rtlCol="0">
            <a:spAutoFit/>
          </a:bodyPr>
          <a:lstStyle/>
          <a:p>
            <a:r>
              <a:rPr lang="en-US" b="1" dirty="0"/>
              <a:t>2024</a:t>
            </a:r>
          </a:p>
        </p:txBody>
      </p:sp>
    </p:spTree>
    <p:extLst>
      <p:ext uri="{BB962C8B-B14F-4D97-AF65-F5344CB8AC3E}">
        <p14:creationId xmlns:p14="http://schemas.microsoft.com/office/powerpoint/2010/main" val="3374129613"/>
      </p:ext>
    </p:extLst>
  </p:cSld>
  <p:clrMapOvr>
    <a:masterClrMapping/>
  </p:clrMapOvr>
  <mc:AlternateContent xmlns:mc="http://schemas.openxmlformats.org/markup-compatibility/2006" xmlns:p14="http://schemas.microsoft.com/office/powerpoint/2010/main">
    <mc:Choice Requires="p14">
      <p:transition spd="slow" p14:dur="3400" advClick="0" advTm="8000">
        <p14:reveal dir="r"/>
      </p:transition>
    </mc:Choice>
    <mc:Fallback xmlns="">
      <p:transition spd="slow" advClick="0" advTm="8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9232</TotalTime>
  <Words>1001</Words>
  <Application>Microsoft Office PowerPoint</Application>
  <PresentationFormat>Widescreen</PresentationFormat>
  <Paragraphs>107</Paragraphs>
  <Slides>21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 McGehee</dc:creator>
  <cp:lastModifiedBy>Kasey Griffith</cp:lastModifiedBy>
  <cp:revision>15</cp:revision>
  <dcterms:created xsi:type="dcterms:W3CDTF">2024-02-02T22:01:35Z</dcterms:created>
  <dcterms:modified xsi:type="dcterms:W3CDTF">2024-07-15T16:11:42Z</dcterms:modified>
</cp:coreProperties>
</file>